
<file path=[Content_Types].xml><?xml version="1.0" encoding="utf-8"?>
<Types xmlns="http://schemas.openxmlformats.org/package/2006/content-types">
  <Default Extension="png" ContentType="image/png"/>
  <Default Extension="pdf" ContentType="application/pdf"/>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5" r:id="rId4"/>
    <p:sldMasterId id="2147484076" r:id="rId5"/>
  </p:sldMasterIdLst>
  <p:notesMasterIdLst>
    <p:notesMasterId r:id="rId105"/>
  </p:notesMasterIdLst>
  <p:handoutMasterIdLst>
    <p:handoutMasterId r:id="rId106"/>
  </p:handoutMasterIdLst>
  <p:sldIdLst>
    <p:sldId id="257" r:id="rId6"/>
    <p:sldId id="370" r:id="rId7"/>
    <p:sldId id="369" r:id="rId8"/>
    <p:sldId id="317" r:id="rId9"/>
    <p:sldId id="318" r:id="rId10"/>
    <p:sldId id="320" r:id="rId11"/>
    <p:sldId id="312" r:id="rId12"/>
    <p:sldId id="442" r:id="rId13"/>
    <p:sldId id="273" r:id="rId14"/>
    <p:sldId id="277" r:id="rId15"/>
    <p:sldId id="480" r:id="rId16"/>
    <p:sldId id="274" r:id="rId17"/>
    <p:sldId id="276" r:id="rId18"/>
    <p:sldId id="275" r:id="rId19"/>
    <p:sldId id="279" r:id="rId20"/>
    <p:sldId id="425" r:id="rId21"/>
    <p:sldId id="444" r:id="rId22"/>
    <p:sldId id="387" r:id="rId23"/>
    <p:sldId id="391" r:id="rId24"/>
    <p:sldId id="389" r:id="rId25"/>
    <p:sldId id="392" r:id="rId26"/>
    <p:sldId id="395" r:id="rId27"/>
    <p:sldId id="394" r:id="rId28"/>
    <p:sldId id="393" r:id="rId29"/>
    <p:sldId id="400" r:id="rId30"/>
    <p:sldId id="397" r:id="rId31"/>
    <p:sldId id="388" r:id="rId32"/>
    <p:sldId id="402" r:id="rId33"/>
    <p:sldId id="398" r:id="rId34"/>
    <p:sldId id="445" r:id="rId35"/>
    <p:sldId id="426" r:id="rId36"/>
    <p:sldId id="446" r:id="rId37"/>
    <p:sldId id="324" r:id="rId38"/>
    <p:sldId id="328" r:id="rId39"/>
    <p:sldId id="334" r:id="rId40"/>
    <p:sldId id="452" r:id="rId41"/>
    <p:sldId id="327" r:id="rId42"/>
    <p:sldId id="326" r:id="rId43"/>
    <p:sldId id="331" r:id="rId44"/>
    <p:sldId id="330" r:id="rId45"/>
    <p:sldId id="333" r:id="rId46"/>
    <p:sldId id="471" r:id="rId47"/>
    <p:sldId id="453" r:id="rId48"/>
    <p:sldId id="332" r:id="rId49"/>
    <p:sldId id="336" r:id="rId50"/>
    <p:sldId id="337" r:id="rId51"/>
    <p:sldId id="339" r:id="rId52"/>
    <p:sldId id="343" r:id="rId53"/>
    <p:sldId id="340" r:id="rId54"/>
    <p:sldId id="342" r:id="rId55"/>
    <p:sldId id="454" r:id="rId56"/>
    <p:sldId id="346" r:id="rId57"/>
    <p:sldId id="348" r:id="rId58"/>
    <p:sldId id="462" r:id="rId59"/>
    <p:sldId id="472" r:id="rId60"/>
    <p:sldId id="447" r:id="rId61"/>
    <p:sldId id="455" r:id="rId62"/>
    <p:sldId id="352" r:id="rId63"/>
    <p:sldId id="479" r:id="rId64"/>
    <p:sldId id="351" r:id="rId65"/>
    <p:sldId id="460" r:id="rId66"/>
    <p:sldId id="461" r:id="rId67"/>
    <p:sldId id="456" r:id="rId68"/>
    <p:sldId id="350" r:id="rId69"/>
    <p:sldId id="356" r:id="rId70"/>
    <p:sldId id="423" r:id="rId71"/>
    <p:sldId id="481" r:id="rId72"/>
    <p:sldId id="440" r:id="rId73"/>
    <p:sldId id="358" r:id="rId74"/>
    <p:sldId id="463" r:id="rId75"/>
    <p:sldId id="464" r:id="rId76"/>
    <p:sldId id="466" r:id="rId77"/>
    <p:sldId id="476" r:id="rId78"/>
    <p:sldId id="448" r:id="rId79"/>
    <p:sldId id="457" r:id="rId80"/>
    <p:sldId id="359" r:id="rId81"/>
    <p:sldId id="361" r:id="rId82"/>
    <p:sldId id="439" r:id="rId83"/>
    <p:sldId id="435" r:id="rId84"/>
    <p:sldId id="363" r:id="rId85"/>
    <p:sldId id="475" r:id="rId86"/>
    <p:sldId id="473" r:id="rId87"/>
    <p:sldId id="469" r:id="rId88"/>
    <p:sldId id="468" r:id="rId89"/>
    <p:sldId id="427" r:id="rId90"/>
    <p:sldId id="450" r:id="rId91"/>
    <p:sldId id="267" r:id="rId92"/>
    <p:sldId id="373" r:id="rId93"/>
    <p:sldId id="405" r:id="rId94"/>
    <p:sldId id="406" r:id="rId95"/>
    <p:sldId id="407" r:id="rId96"/>
    <p:sldId id="409" r:id="rId97"/>
    <p:sldId id="451" r:id="rId98"/>
    <p:sldId id="436" r:id="rId99"/>
    <p:sldId id="478" r:id="rId100"/>
    <p:sldId id="437" r:id="rId101"/>
    <p:sldId id="261" r:id="rId102"/>
    <p:sldId id="474" r:id="rId103"/>
    <p:sldId id="414" r:id="rId104"/>
  </p:sldIdLst>
  <p:sldSz cx="12192000" cy="6858000"/>
  <p:notesSz cx="7023100" cy="9309100"/>
  <p:custDataLst>
    <p:tags r:id="rId107"/>
  </p:custDataLst>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5" userDrawn="1">
          <p15:clr>
            <a:srgbClr val="A4A3A4"/>
          </p15:clr>
        </p15:guide>
        <p15:guide id="2" orient="horz" pos="607" userDrawn="1">
          <p15:clr>
            <a:srgbClr val="A4A3A4"/>
          </p15:clr>
        </p15:guide>
        <p15:guide id="3" orient="horz" pos="2325" userDrawn="1">
          <p15:clr>
            <a:srgbClr val="A4A3A4"/>
          </p15:clr>
        </p15:guide>
        <p15:guide id="4" orient="horz" pos="4147" userDrawn="1">
          <p15:clr>
            <a:srgbClr val="A4A3A4"/>
          </p15:clr>
        </p15:guide>
        <p15:guide id="5" orient="horz" pos="3952" userDrawn="1">
          <p15:clr>
            <a:srgbClr val="A4A3A4"/>
          </p15:clr>
        </p15:guide>
        <p15:guide id="6" pos="388" userDrawn="1">
          <p15:clr>
            <a:srgbClr val="A4A3A4"/>
          </p15:clr>
        </p15:guide>
        <p15:guide id="7" pos="1255" userDrawn="1">
          <p15:clr>
            <a:srgbClr val="A4A3A4"/>
          </p15:clr>
        </p15:guide>
        <p15:guide id="8" pos="7300" userDrawn="1">
          <p15:clr>
            <a:srgbClr val="A4A3A4"/>
          </p15:clr>
        </p15:guide>
        <p15:guide id="9" pos="3105"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itrik, Konstantin" initials="KK" lastIdx="3" clrIdx="0">
    <p:extLst/>
  </p:cmAuthor>
  <p:cmAuthor id="2" name="James Meaden" initials="JM" lastIdx="3" clrIdx="1">
    <p:extLst>
      <p:ext uri="{19B8F6BF-5375-455C-9EA6-DF929625EA0E}">
        <p15:presenceInfo xmlns:p15="http://schemas.microsoft.com/office/powerpoint/2012/main" userId="S::james.meaden@shl.com::908d13f7-89c0-43b6-9eb8-84c627b225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800"/>
    <a:srgbClr val="230871"/>
    <a:srgbClr val="007565"/>
    <a:srgbClr val="78D64B"/>
    <a:srgbClr val="5B6770"/>
    <a:srgbClr val="655DC6"/>
    <a:srgbClr val="3BD4AE"/>
    <a:srgbClr val="00B2E3"/>
    <a:srgbClr val="C6B1D4"/>
    <a:srgbClr val="416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045D6-351D-43E7-AF1D-F219E04456FD}" v="3" dt="2019-04-03T12:39:56.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82021" autoAdjust="0"/>
  </p:normalViewPr>
  <p:slideViewPr>
    <p:cSldViewPr snapToGrid="0" showGuides="1">
      <p:cViewPr varScale="1">
        <p:scale>
          <a:sx n="61" d="100"/>
          <a:sy n="61" d="100"/>
        </p:scale>
        <p:origin x="774" y="66"/>
      </p:cViewPr>
      <p:guideLst>
        <p:guide orient="horz" pos="235"/>
        <p:guide orient="horz" pos="607"/>
        <p:guide orient="horz" pos="2325"/>
        <p:guide orient="horz" pos="4147"/>
        <p:guide orient="horz" pos="3952"/>
        <p:guide pos="388"/>
        <p:guide pos="1255"/>
        <p:guide pos="7300"/>
        <p:guide pos="3105"/>
      </p:guideLst>
    </p:cSldViewPr>
  </p:slideViewPr>
  <p:outlineViewPr>
    <p:cViewPr>
      <p:scale>
        <a:sx n="33" d="100"/>
        <a:sy n="33" d="100"/>
      </p:scale>
      <p:origin x="0" y="0"/>
    </p:cViewPr>
  </p:outlineViewPr>
  <p:notesTextViewPr>
    <p:cViewPr>
      <p:scale>
        <a:sx n="100" d="100"/>
        <a:sy n="100" d="100"/>
      </p:scale>
      <p:origin x="0" y="-6"/>
    </p:cViewPr>
  </p:notesTextViewPr>
  <p:sorterViewPr>
    <p:cViewPr>
      <p:scale>
        <a:sx n="145" d="100"/>
        <a:sy n="145" d="100"/>
      </p:scale>
      <p:origin x="0" y="0"/>
    </p:cViewPr>
  </p:sorterViewPr>
  <p:notesViewPr>
    <p:cSldViewPr showGuides="1">
      <p:cViewPr varScale="1">
        <p:scale>
          <a:sx n="85" d="100"/>
          <a:sy n="85" d="100"/>
        </p:scale>
        <p:origin x="3138" y="84"/>
      </p:cViewPr>
      <p:guideLst>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gs" Target="tags/tag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113"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3"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l">
              <a:defRPr sz="1200"/>
            </a:lvl1pPr>
          </a:lstStyle>
          <a:p>
            <a:endParaRPr lang="en-GB" dirty="0"/>
          </a:p>
        </p:txBody>
      </p:sp>
      <p:sp>
        <p:nvSpPr>
          <p:cNvPr id="26627" name="Rectangle 3"/>
          <p:cNvSpPr>
            <a:spLocks noGrp="1" noChangeArrowheads="1"/>
          </p:cNvSpPr>
          <p:nvPr>
            <p:ph type="dt" sz="quarter" idx="1"/>
          </p:nvPr>
        </p:nvSpPr>
        <p:spPr bwMode="auto">
          <a:xfrm>
            <a:off x="3978444"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r">
              <a:defRPr sz="1200"/>
            </a:lvl1pPr>
          </a:lstStyle>
          <a:p>
            <a:endParaRPr lang="en-GB" dirty="0"/>
          </a:p>
        </p:txBody>
      </p:sp>
      <p:sp>
        <p:nvSpPr>
          <p:cNvPr id="26628" name="Rectangle 4"/>
          <p:cNvSpPr>
            <a:spLocks noGrp="1" noChangeArrowheads="1"/>
          </p:cNvSpPr>
          <p:nvPr>
            <p:ph type="ftr" sz="quarter" idx="2"/>
          </p:nvPr>
        </p:nvSpPr>
        <p:spPr bwMode="auto">
          <a:xfrm>
            <a:off x="3"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l">
              <a:defRPr sz="1200"/>
            </a:lvl1pPr>
          </a:lstStyle>
          <a:p>
            <a:endParaRPr lang="en-GB"/>
          </a:p>
        </p:txBody>
      </p:sp>
      <p:sp>
        <p:nvSpPr>
          <p:cNvPr id="26629" name="Rectangle 5"/>
          <p:cNvSpPr>
            <a:spLocks noGrp="1" noChangeArrowheads="1"/>
          </p:cNvSpPr>
          <p:nvPr>
            <p:ph type="sldNum" sz="quarter" idx="3"/>
          </p:nvPr>
        </p:nvSpPr>
        <p:spPr bwMode="auto">
          <a:xfrm>
            <a:off x="3978444"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r">
              <a:defRPr sz="1200"/>
            </a:lvl1pPr>
          </a:lstStyle>
          <a:p>
            <a:fld id="{E86FF4B7-4D14-47E3-B222-F63C8A123212}" type="slidenum">
              <a:rPr lang="en-GB"/>
              <a:pPr/>
              <a:t>‹#›</a:t>
            </a:fld>
            <a:endParaRPr lang="en-GB"/>
          </a:p>
        </p:txBody>
      </p:sp>
    </p:spTree>
    <p:extLst>
      <p:ext uri="{BB962C8B-B14F-4D97-AF65-F5344CB8AC3E}">
        <p14:creationId xmlns:p14="http://schemas.microsoft.com/office/powerpoint/2010/main" val="3462221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l">
              <a:defRPr sz="1200"/>
            </a:lvl1pPr>
          </a:lstStyle>
          <a:p>
            <a:endParaRPr lang="en-GB"/>
          </a:p>
        </p:txBody>
      </p:sp>
      <p:sp>
        <p:nvSpPr>
          <p:cNvPr id="5123" name="Rectangle 3"/>
          <p:cNvSpPr>
            <a:spLocks noGrp="1" noChangeArrowheads="1"/>
          </p:cNvSpPr>
          <p:nvPr>
            <p:ph type="dt" idx="1"/>
          </p:nvPr>
        </p:nvSpPr>
        <p:spPr bwMode="auto">
          <a:xfrm>
            <a:off x="3978444"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r">
              <a:defRPr sz="1200"/>
            </a:lvl1pPr>
          </a:lstStyle>
          <a:p>
            <a:endParaRPr lang="en-GB"/>
          </a:p>
        </p:txBody>
      </p:sp>
      <p:sp>
        <p:nvSpPr>
          <p:cNvPr id="5124" name="Rectangle 4"/>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701983" y="4422123"/>
            <a:ext cx="5619138" cy="4188201"/>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6" name="Rectangle 6"/>
          <p:cNvSpPr>
            <a:spLocks noGrp="1" noChangeArrowheads="1"/>
          </p:cNvSpPr>
          <p:nvPr>
            <p:ph type="ftr" sz="quarter" idx="4"/>
          </p:nvPr>
        </p:nvSpPr>
        <p:spPr bwMode="auto">
          <a:xfrm>
            <a:off x="3"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l">
              <a:defRPr sz="1200"/>
            </a:lvl1pPr>
          </a:lstStyle>
          <a:p>
            <a:endParaRPr lang="en-GB"/>
          </a:p>
        </p:txBody>
      </p:sp>
      <p:sp>
        <p:nvSpPr>
          <p:cNvPr id="5127" name="Rectangle 7"/>
          <p:cNvSpPr>
            <a:spLocks noGrp="1" noChangeArrowheads="1"/>
          </p:cNvSpPr>
          <p:nvPr>
            <p:ph type="sldNum" sz="quarter" idx="5"/>
          </p:nvPr>
        </p:nvSpPr>
        <p:spPr bwMode="auto">
          <a:xfrm>
            <a:off x="3978444"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r">
              <a:defRPr sz="1200"/>
            </a:lvl1pPr>
          </a:lstStyle>
          <a:p>
            <a:fld id="{750429FA-AEA1-4CB5-BA84-FB0F7353015F}" type="slidenum">
              <a:rPr lang="en-GB"/>
              <a:pPr/>
              <a:t>‹#›</a:t>
            </a:fld>
            <a:endParaRPr lang="en-GB"/>
          </a:p>
        </p:txBody>
      </p:sp>
    </p:spTree>
    <p:extLst>
      <p:ext uri="{BB962C8B-B14F-4D97-AF65-F5344CB8AC3E}">
        <p14:creationId xmlns:p14="http://schemas.microsoft.com/office/powerpoint/2010/main" val="237689124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a:t>
            </a:fld>
            <a:endParaRPr lang="en-GB"/>
          </a:p>
        </p:txBody>
      </p:sp>
    </p:spTree>
    <p:extLst>
      <p:ext uri="{BB962C8B-B14F-4D97-AF65-F5344CB8AC3E}">
        <p14:creationId xmlns:p14="http://schemas.microsoft.com/office/powerpoint/2010/main" val="3385375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23</a:t>
            </a:fld>
            <a:endParaRPr lang="en-GB"/>
          </a:p>
        </p:txBody>
      </p:sp>
    </p:spTree>
    <p:extLst>
      <p:ext uri="{BB962C8B-B14F-4D97-AF65-F5344CB8AC3E}">
        <p14:creationId xmlns:p14="http://schemas.microsoft.com/office/powerpoint/2010/main" val="269002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and agree with organizational scholars who argued that content analysis might be an especially useful tool for examining adolescent theories (</a:t>
            </a:r>
            <a:r>
              <a:rPr lang="en-US" sz="1200" kern="1200" dirty="0" err="1">
                <a:solidFill>
                  <a:schemeClr val="tx1"/>
                </a:solidFill>
                <a:effectLst/>
                <a:latin typeface="Arial" charset="0"/>
                <a:ea typeface="+mn-ea"/>
                <a:cs typeface="+mn-cs"/>
              </a:rPr>
              <a:t>Sonpar</a:t>
            </a:r>
            <a:r>
              <a:rPr lang="en-US" sz="1200" kern="1200" dirty="0">
                <a:solidFill>
                  <a:schemeClr val="tx1"/>
                </a:solidFill>
                <a:effectLst/>
                <a:latin typeface="Arial" charset="0"/>
                <a:ea typeface="+mn-ea"/>
                <a:cs typeface="+mn-cs"/>
              </a:rPr>
              <a:t> &amp; Golden-Biddle, 2008). </a:t>
            </a: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26</a:t>
            </a:fld>
            <a:endParaRPr lang="en-GB"/>
          </a:p>
        </p:txBody>
      </p:sp>
    </p:spTree>
    <p:extLst>
      <p:ext uri="{BB962C8B-B14F-4D97-AF65-F5344CB8AC3E}">
        <p14:creationId xmlns:p14="http://schemas.microsoft.com/office/powerpoint/2010/main" val="3802446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(Pandey &amp; Pandey, 2017)</a:t>
            </a:r>
          </a:p>
          <a:p>
            <a:pPr marL="171450" indent="-171450">
              <a:buFont typeface="Arial" panose="020B0604020202020204" pitchFamily="34" charset="0"/>
              <a:buChar char="•"/>
            </a:pPr>
            <a:r>
              <a:rPr lang="en-US" dirty="0"/>
              <a:t>“run” – running a race, versus running code</a:t>
            </a:r>
          </a:p>
        </p:txBody>
      </p:sp>
      <p:sp>
        <p:nvSpPr>
          <p:cNvPr id="4" name="Slide Number Placeholder 3"/>
          <p:cNvSpPr>
            <a:spLocks noGrp="1"/>
          </p:cNvSpPr>
          <p:nvPr>
            <p:ph type="sldNum" sz="quarter" idx="5"/>
          </p:nvPr>
        </p:nvSpPr>
        <p:spPr/>
        <p:txBody>
          <a:bodyPr/>
          <a:lstStyle/>
          <a:p>
            <a:fld id="{750429FA-AEA1-4CB5-BA84-FB0F7353015F}" type="slidenum">
              <a:rPr lang="en-GB" smtClean="0"/>
              <a:pPr/>
              <a:t>27</a:t>
            </a:fld>
            <a:endParaRPr lang="en-GB"/>
          </a:p>
        </p:txBody>
      </p:sp>
    </p:spTree>
    <p:extLst>
      <p:ext uri="{BB962C8B-B14F-4D97-AF65-F5344CB8AC3E}">
        <p14:creationId xmlns:p14="http://schemas.microsoft.com/office/powerpoint/2010/main" val="55738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Pandey, nice demonstration of applying Short’s guidance to enhance construct validity of a text-based measure</a:t>
            </a:r>
          </a:p>
          <a:p>
            <a:pPr marL="171450" indent="-171450">
              <a:buFont typeface="Arial" panose="020B0604020202020204" pitchFamily="34" charset="0"/>
              <a:buChar char="•"/>
            </a:pPr>
            <a:r>
              <a:rPr lang="en-US" dirty="0"/>
              <a:t>Kobayashi – job description text, classification model which grouped jobs based on their common tasks and required competencies</a:t>
            </a:r>
          </a:p>
        </p:txBody>
      </p:sp>
      <p:sp>
        <p:nvSpPr>
          <p:cNvPr id="4" name="Slide Number Placeholder 3"/>
          <p:cNvSpPr>
            <a:spLocks noGrp="1"/>
          </p:cNvSpPr>
          <p:nvPr>
            <p:ph type="sldNum" sz="quarter" idx="5"/>
          </p:nvPr>
        </p:nvSpPr>
        <p:spPr/>
        <p:txBody>
          <a:bodyPr/>
          <a:lstStyle/>
          <a:p>
            <a:fld id="{750429FA-AEA1-4CB5-BA84-FB0F7353015F}" type="slidenum">
              <a:rPr lang="en-GB" smtClean="0"/>
              <a:pPr/>
              <a:t>29</a:t>
            </a:fld>
            <a:endParaRPr lang="en-GB"/>
          </a:p>
        </p:txBody>
      </p:sp>
    </p:spTree>
    <p:extLst>
      <p:ext uri="{BB962C8B-B14F-4D97-AF65-F5344CB8AC3E}">
        <p14:creationId xmlns:p14="http://schemas.microsoft.com/office/powerpoint/2010/main" val="370854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or maybe have already explored, and discuss with your neighbors</a:t>
            </a:r>
          </a:p>
        </p:txBody>
      </p:sp>
      <p:sp>
        <p:nvSpPr>
          <p:cNvPr id="4" name="Slide Number Placeholder 3"/>
          <p:cNvSpPr>
            <a:spLocks noGrp="1"/>
          </p:cNvSpPr>
          <p:nvPr>
            <p:ph type="sldNum" sz="quarter" idx="5"/>
          </p:nvPr>
        </p:nvSpPr>
        <p:spPr/>
        <p:txBody>
          <a:bodyPr/>
          <a:lstStyle/>
          <a:p>
            <a:fld id="{750429FA-AEA1-4CB5-BA84-FB0F7353015F}" type="slidenum">
              <a:rPr lang="en-GB" smtClean="0"/>
              <a:pPr/>
              <a:t>30</a:t>
            </a:fld>
            <a:endParaRPr lang="en-GB"/>
          </a:p>
        </p:txBody>
      </p:sp>
    </p:spTree>
    <p:extLst>
      <p:ext uri="{BB962C8B-B14F-4D97-AF65-F5344CB8AC3E}">
        <p14:creationId xmlns:p14="http://schemas.microsoft.com/office/powerpoint/2010/main" val="270647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Not exhaustive. But key things we tend to think about. Help get you started, might trigger other thoughts.</a:t>
            </a:r>
          </a:p>
          <a:p>
            <a:r>
              <a:rPr lang="en-US" dirty="0"/>
              <a:t>3. Purpose of this is to show how we applied the framework, and the decisions we made. Not the actual research questions (would need </a:t>
            </a:r>
            <a:r>
              <a:rPr lang="en-US"/>
              <a:t>more data to do that)</a:t>
            </a:r>
          </a:p>
        </p:txBody>
      </p:sp>
      <p:sp>
        <p:nvSpPr>
          <p:cNvPr id="4" name="Slide Number Placeholder 3"/>
          <p:cNvSpPr>
            <a:spLocks noGrp="1"/>
          </p:cNvSpPr>
          <p:nvPr>
            <p:ph type="sldNum" sz="quarter" idx="5"/>
          </p:nvPr>
        </p:nvSpPr>
        <p:spPr/>
        <p:txBody>
          <a:bodyPr/>
          <a:lstStyle/>
          <a:p>
            <a:fld id="{750429FA-AEA1-4CB5-BA84-FB0F7353015F}" type="slidenum">
              <a:rPr lang="en-GB" smtClean="0"/>
              <a:pPr/>
              <a:t>33</a:t>
            </a:fld>
            <a:endParaRPr lang="en-GB"/>
          </a:p>
        </p:txBody>
      </p:sp>
    </p:spTree>
    <p:extLst>
      <p:ext uri="{BB962C8B-B14F-4D97-AF65-F5344CB8AC3E}">
        <p14:creationId xmlns:p14="http://schemas.microsoft.com/office/powerpoint/2010/main" val="130083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Kobayashi (2017) had “apply domain knowledge” for: 1) text collection step (included research question in this step), 2) transformation, 3) pattern interpretation and evaluation</a:t>
            </a:r>
          </a:p>
        </p:txBody>
      </p:sp>
      <p:sp>
        <p:nvSpPr>
          <p:cNvPr id="4" name="Slide Number Placeholder 3"/>
          <p:cNvSpPr>
            <a:spLocks noGrp="1"/>
          </p:cNvSpPr>
          <p:nvPr>
            <p:ph type="sldNum" sz="quarter" idx="5"/>
          </p:nvPr>
        </p:nvSpPr>
        <p:spPr/>
        <p:txBody>
          <a:bodyPr/>
          <a:lstStyle/>
          <a:p>
            <a:fld id="{750429FA-AEA1-4CB5-BA84-FB0F7353015F}" type="slidenum">
              <a:rPr lang="en-GB" smtClean="0"/>
              <a:pPr/>
              <a:t>34</a:t>
            </a:fld>
            <a:endParaRPr lang="en-GB"/>
          </a:p>
        </p:txBody>
      </p:sp>
    </p:spTree>
    <p:extLst>
      <p:ext uri="{BB962C8B-B14F-4D97-AF65-F5344CB8AC3E}">
        <p14:creationId xmlns:p14="http://schemas.microsoft.com/office/powerpoint/2010/main" val="35938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35</a:t>
            </a:fld>
            <a:endParaRPr lang="en-GB"/>
          </a:p>
        </p:txBody>
      </p:sp>
    </p:spTree>
    <p:extLst>
      <p:ext uri="{BB962C8B-B14F-4D97-AF65-F5344CB8AC3E}">
        <p14:creationId xmlns:p14="http://schemas.microsoft.com/office/powerpoint/2010/main" val="2482259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text in document to describe each of these – can speak to</a:t>
            </a:r>
          </a:p>
        </p:txBody>
      </p:sp>
      <p:sp>
        <p:nvSpPr>
          <p:cNvPr id="4" name="Slide Number Placeholder 3"/>
          <p:cNvSpPr>
            <a:spLocks noGrp="1"/>
          </p:cNvSpPr>
          <p:nvPr>
            <p:ph type="sldNum" sz="quarter" idx="5"/>
          </p:nvPr>
        </p:nvSpPr>
        <p:spPr/>
        <p:txBody>
          <a:bodyPr/>
          <a:lstStyle/>
          <a:p>
            <a:fld id="{750429FA-AEA1-4CB5-BA84-FB0F7353015F}" type="slidenum">
              <a:rPr lang="en-GB" smtClean="0"/>
              <a:pPr/>
              <a:t>37</a:t>
            </a:fld>
            <a:endParaRPr lang="en-GB"/>
          </a:p>
        </p:txBody>
      </p:sp>
    </p:spTree>
    <p:extLst>
      <p:ext uri="{BB962C8B-B14F-4D97-AF65-F5344CB8AC3E}">
        <p14:creationId xmlns:p14="http://schemas.microsoft.com/office/powerpoint/2010/main" val="225837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examples that are slightly different in NLP?</a:t>
            </a:r>
          </a:p>
          <a:p>
            <a:pPr marL="171450" indent="-171450">
              <a:buFont typeface="Arial" panose="020B0604020202020204" pitchFamily="34" charset="0"/>
              <a:buChar char="•"/>
            </a:pPr>
            <a:r>
              <a:rPr lang="en-US" dirty="0"/>
              <a:t>Basic project management, initiation phase</a:t>
            </a:r>
          </a:p>
          <a:p>
            <a:pPr marL="228600" lvl="0" indent="-228600">
              <a:buFont typeface="+mj-lt"/>
              <a:buAutoNum type="arabicPeriod"/>
            </a:pPr>
            <a:r>
              <a:rPr lang="en-US" sz="1800" b="1" dirty="0"/>
              <a:t>Write out the problem/opportunity statement</a:t>
            </a:r>
          </a:p>
          <a:p>
            <a:pPr marL="685800" lvl="1" indent="-228600">
              <a:buFont typeface="+mj-lt"/>
              <a:buAutoNum type="arabicPeriod"/>
            </a:pPr>
            <a:r>
              <a:rPr lang="en-US" sz="1800" b="1" dirty="0"/>
              <a:t>So you know what you are trying to accomplish</a:t>
            </a:r>
          </a:p>
          <a:p>
            <a:pPr marL="228600" lvl="0" indent="-228600">
              <a:buFont typeface="+mj-lt"/>
              <a:buAutoNum type="arabicPeriod"/>
            </a:pPr>
            <a:r>
              <a:rPr lang="en-US" sz="1800" b="1" dirty="0"/>
              <a:t>Define the scope of the project/NLP capability</a:t>
            </a:r>
          </a:p>
          <a:p>
            <a:pPr marL="685800" lvl="1" indent="-228600">
              <a:buFont typeface="+mj-lt"/>
              <a:buAutoNum type="arabicPeriod"/>
            </a:pPr>
            <a:r>
              <a:rPr lang="en-US" sz="1800" b="1" dirty="0"/>
              <a:t>So you know the required resources and time</a:t>
            </a:r>
          </a:p>
          <a:p>
            <a:pPr marL="228600" lvl="0" indent="-228600">
              <a:buFont typeface="+mj-lt"/>
              <a:buAutoNum type="arabicPeriod"/>
            </a:pPr>
            <a:r>
              <a:rPr lang="en-US" sz="1800" b="1" dirty="0"/>
              <a:t>Identify the goal(s) or target(s)</a:t>
            </a:r>
          </a:p>
          <a:p>
            <a:pPr marL="685800" lvl="1" indent="-228600">
              <a:buFont typeface="+mj-lt"/>
              <a:buAutoNum type="arabicPeriod"/>
            </a:pPr>
            <a:r>
              <a:rPr lang="en-US" sz="1800" b="1" dirty="0"/>
              <a:t>So you know what you are aiming for</a:t>
            </a:r>
          </a:p>
          <a:p>
            <a:pPr marL="228600" lvl="0" indent="-228600">
              <a:buFont typeface="+mj-lt"/>
              <a:buAutoNum type="arabicPeriod"/>
            </a:pPr>
            <a:r>
              <a:rPr lang="en-US" sz="1800" b="1" dirty="0"/>
              <a:t>Document how success will be measured</a:t>
            </a:r>
          </a:p>
          <a:p>
            <a:pPr marL="685800" lvl="1" indent="-228600">
              <a:buFont typeface="+mj-lt"/>
              <a:buAutoNum type="arabicPeriod"/>
            </a:pPr>
            <a:r>
              <a:rPr lang="en-US" sz="1800" b="1" dirty="0"/>
              <a:t>So you can monitor progress/determine degree of project success</a:t>
            </a:r>
          </a:p>
          <a:p>
            <a:pPr marL="228600" lvl="0" indent="-228600">
              <a:buFont typeface="+mj-lt"/>
              <a:buAutoNum type="arabicPeriod"/>
            </a:pPr>
            <a:r>
              <a:rPr lang="en-US" sz="1800" b="1" dirty="0"/>
              <a:t>Identify key stakeholders: e.g., IT, legal, HR, …</a:t>
            </a:r>
          </a:p>
          <a:p>
            <a:pPr marL="685800" lvl="1" indent="-228600">
              <a:buFont typeface="+mj-lt"/>
              <a:buAutoNum type="arabicPeriod"/>
            </a:pPr>
            <a:r>
              <a:rPr lang="en-US" sz="1800" b="1" dirty="0"/>
              <a:t>Obtain buy in, support</a:t>
            </a:r>
          </a:p>
          <a:p>
            <a:pPr marL="228600" lvl="0" indent="-228600">
              <a:buFont typeface="+mj-lt"/>
              <a:buAutoNum type="arabicPeriod"/>
            </a:pPr>
            <a:r>
              <a:rPr lang="en-US" sz="1800" b="1" dirty="0"/>
              <a:t>Document required resources </a:t>
            </a:r>
          </a:p>
          <a:p>
            <a:pPr marL="495300" lvl="1" indent="-285750">
              <a:buFont typeface="Arial" panose="020B0604020202020204" pitchFamily="34" charset="0"/>
              <a:buChar char="‒"/>
            </a:pPr>
            <a:r>
              <a:rPr lang="en-US" sz="1600" dirty="0">
                <a:solidFill>
                  <a:schemeClr val="tx2"/>
                </a:solidFill>
              </a:rPr>
              <a:t>Data: see table on next slide</a:t>
            </a:r>
          </a:p>
          <a:p>
            <a:pPr marL="495300" lvl="1" indent="-285750">
              <a:buFont typeface="Arial" panose="020B0604020202020204" pitchFamily="34" charset="0"/>
              <a:buChar char="‒"/>
            </a:pPr>
            <a:r>
              <a:rPr lang="en-US" sz="1600" dirty="0">
                <a:solidFill>
                  <a:schemeClr val="tx2"/>
                </a:solidFill>
              </a:rPr>
              <a:t>Technology: (e.g., alignment with digital strategy, software needs)</a:t>
            </a:r>
          </a:p>
          <a:p>
            <a:pPr marL="228600" lvl="0" indent="-228600">
              <a:buFont typeface="+mj-lt"/>
              <a:buAutoNum type="arabicPeriod"/>
            </a:pPr>
            <a:r>
              <a:rPr lang="en-US" sz="1800" b="1" dirty="0"/>
              <a:t>Consider alternative (to NLP) approaches</a:t>
            </a:r>
          </a:p>
          <a:p>
            <a:pPr marL="685800" lvl="1" indent="-228600">
              <a:buFont typeface="+mj-lt"/>
              <a:buAutoNum type="arabicPeriod"/>
            </a:pPr>
            <a:r>
              <a:rPr lang="en-US" sz="1800" b="1" dirty="0"/>
              <a:t>Is there a better way to achieve this?</a:t>
            </a:r>
          </a:p>
          <a:p>
            <a:pPr marL="228600" lvl="0" indent="-228600">
              <a:buFont typeface="+mj-lt"/>
              <a:buAutoNum type="arabicPeriod"/>
            </a:pPr>
            <a:endParaRPr lang="en-US" sz="1800" b="1" dirty="0"/>
          </a:p>
          <a:p>
            <a:pPr marL="0" lvl="0" indent="0">
              <a:buFont typeface="+mj-lt"/>
              <a:buNone/>
            </a:pPr>
            <a:r>
              <a:rPr lang="en-US" sz="1800" b="1" dirty="0"/>
              <a:t>Completing this exercise will leave you with a decent idea of </a:t>
            </a:r>
            <a:r>
              <a:rPr lang="en-US" sz="1800" b="1" u="sng" dirty="0"/>
              <a:t>what</a:t>
            </a:r>
            <a:r>
              <a:rPr lang="en-US" sz="1800" b="1" dirty="0"/>
              <a:t> you are trying to do, and a business case for </a:t>
            </a:r>
            <a:r>
              <a:rPr lang="en-US" sz="1800" b="1" u="sng" dirty="0"/>
              <a:t>why</a:t>
            </a:r>
            <a:r>
              <a:rPr lang="en-US" sz="1800" b="1" dirty="0"/>
              <a:t> you are doing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38</a:t>
            </a:fld>
            <a:endParaRPr lang="en-GB"/>
          </a:p>
        </p:txBody>
      </p:sp>
    </p:spTree>
    <p:extLst>
      <p:ext uri="{BB962C8B-B14F-4D97-AF65-F5344CB8AC3E}">
        <p14:creationId xmlns:p14="http://schemas.microsoft.com/office/powerpoint/2010/main" val="220176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a:t>
            </a:fld>
            <a:endParaRPr lang="en-GB"/>
          </a:p>
        </p:txBody>
      </p:sp>
    </p:spTree>
    <p:extLst>
      <p:ext uri="{BB962C8B-B14F-4D97-AF65-F5344CB8AC3E}">
        <p14:creationId xmlns:p14="http://schemas.microsoft.com/office/powerpoint/2010/main" val="318179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Diversity risk under 1 and 2</a:t>
            </a:r>
          </a:p>
        </p:txBody>
      </p:sp>
      <p:sp>
        <p:nvSpPr>
          <p:cNvPr id="4" name="Slide Number Placeholder 3"/>
          <p:cNvSpPr>
            <a:spLocks noGrp="1"/>
          </p:cNvSpPr>
          <p:nvPr>
            <p:ph type="sldNum" sz="quarter" idx="5"/>
          </p:nvPr>
        </p:nvSpPr>
        <p:spPr/>
        <p:txBody>
          <a:bodyPr/>
          <a:lstStyle/>
          <a:p>
            <a:fld id="{750429FA-AEA1-4CB5-BA84-FB0F7353015F}" type="slidenum">
              <a:rPr lang="en-GB" smtClean="0"/>
              <a:pPr/>
              <a:t>40</a:t>
            </a:fld>
            <a:endParaRPr lang="en-GB"/>
          </a:p>
        </p:txBody>
      </p:sp>
    </p:spTree>
    <p:extLst>
      <p:ext uri="{BB962C8B-B14F-4D97-AF65-F5344CB8AC3E}">
        <p14:creationId xmlns:p14="http://schemas.microsoft.com/office/powerpoint/2010/main" val="255856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41</a:t>
            </a:fld>
            <a:endParaRPr lang="en-GB"/>
          </a:p>
        </p:txBody>
      </p:sp>
    </p:spTree>
    <p:extLst>
      <p:ext uri="{BB962C8B-B14F-4D97-AF65-F5344CB8AC3E}">
        <p14:creationId xmlns:p14="http://schemas.microsoft.com/office/powerpoint/2010/main" val="357077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44</a:t>
            </a:fld>
            <a:endParaRPr lang="en-GB"/>
          </a:p>
        </p:txBody>
      </p:sp>
    </p:spTree>
    <p:extLst>
      <p:ext uri="{BB962C8B-B14F-4D97-AF65-F5344CB8AC3E}">
        <p14:creationId xmlns:p14="http://schemas.microsoft.com/office/powerpoint/2010/main" val="2086598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what activities involved, who do we need to talk to?</a:t>
            </a:r>
          </a:p>
          <a:p>
            <a:pPr marL="628650" lvl="1" indent="-171450">
              <a:buFont typeface="Arial" panose="020B0604020202020204" pitchFamily="34" charset="0"/>
              <a:buChar char="•"/>
            </a:pPr>
            <a:r>
              <a:rPr lang="en-US" dirty="0"/>
              <a:t>If the LOE was higher, we probably couldn’t have collected data for this seminar, and we would have had to reuse data that we already have</a:t>
            </a:r>
          </a:p>
          <a:p>
            <a:pPr marL="171450" lvl="0" indent="-171450">
              <a:buFont typeface="Arial" panose="020B0604020202020204" pitchFamily="34" charset="0"/>
              <a:buChar char="•"/>
            </a:pPr>
            <a:r>
              <a:rPr lang="en-US" dirty="0"/>
              <a:t>6. all, </a:t>
            </a:r>
            <a:r>
              <a:rPr lang="en-US" dirty="0" err="1"/>
              <a:t>bc</a:t>
            </a:r>
            <a:r>
              <a:rPr lang="en-US" dirty="0"/>
              <a:t> engagement survey, and it was very short. Can’t recall the highest job level we had, but think there were some that were at least director level. (question about sample/population of interest which is quite relevant to text analysis)</a:t>
            </a:r>
          </a:p>
          <a:p>
            <a:pPr marL="628650" lvl="1" indent="-171450">
              <a:buFont typeface="Arial" panose="020B0604020202020204" pitchFamily="34" charset="0"/>
              <a:buChar char="•"/>
            </a:pPr>
            <a:r>
              <a:rPr lang="en-US" dirty="0"/>
              <a:t>Could have said no if the use case was…</a:t>
            </a:r>
          </a:p>
          <a:p>
            <a:pPr marL="1085850" lvl="2" indent="-171450">
              <a:buFont typeface="Arial" panose="020B0604020202020204" pitchFamily="34" charset="0"/>
              <a:buChar char="•"/>
            </a:pPr>
            <a:r>
              <a:rPr lang="en-US" dirty="0"/>
              <a:t>Assessing fit for entry level roles</a:t>
            </a:r>
          </a:p>
          <a:p>
            <a:pPr marL="1085850" lvl="2" indent="-171450">
              <a:buFont typeface="Arial" panose="020B0604020202020204" pitchFamily="34" charset="0"/>
              <a:buChar char="•"/>
            </a:pPr>
            <a:r>
              <a:rPr lang="en-US" dirty="0"/>
              <a:t>Much longer text prompt</a:t>
            </a:r>
          </a:p>
          <a:p>
            <a:pPr marL="1085850" lvl="2" indent="-171450">
              <a:buFont typeface="Arial" panose="020B0604020202020204" pitchFamily="34" charset="0"/>
              <a:buChar char="•"/>
            </a:pPr>
            <a:r>
              <a:rPr lang="en-US" dirty="0"/>
              <a:t>Or, other way around – want to assess decision making of leaders (AC style assessment); or, maybe we are gathering existing text from SL/CEO that is publicly available</a:t>
            </a:r>
          </a:p>
          <a:p>
            <a:pPr marL="171450" lvl="0" indent="-171450">
              <a:buFont typeface="Arial" panose="020B0604020202020204" pitchFamily="34" charset="0"/>
              <a:buChar char="•"/>
            </a:pPr>
            <a:r>
              <a:rPr lang="en-US" dirty="0"/>
              <a:t>7. </a:t>
            </a:r>
          </a:p>
          <a:p>
            <a:pPr marL="628650" lvl="1" indent="-171450">
              <a:buFont typeface="Arial" panose="020B0604020202020204" pitchFamily="34" charset="0"/>
              <a:buChar char="•"/>
            </a:pPr>
            <a:r>
              <a:rPr lang="en-US" dirty="0"/>
              <a:t>1. </a:t>
            </a:r>
            <a:r>
              <a:rPr lang="en-US" dirty="0" err="1"/>
              <a:t>bc</a:t>
            </a:r>
            <a:r>
              <a:rPr lang="en-US" dirty="0"/>
              <a:t> we wanted to test an idea. Where does the benefit of text analysis lie? Not in precise measurement, but perhaps capitalizing on its breadth of construct coverage?</a:t>
            </a:r>
          </a:p>
          <a:p>
            <a:pPr marL="1085850" lvl="2" indent="-171450">
              <a:buFont typeface="Arial" panose="020B0604020202020204" pitchFamily="34" charset="0"/>
              <a:buChar char="•"/>
            </a:pPr>
            <a:r>
              <a:rPr lang="en-US" dirty="0"/>
              <a:t>Other considerations might be – really, what are you trying to measure? How much freedom do you want to allow respondents? Remember, this seems to be one of the advantages of text analysis. But, for example, you need to be careful here. In a paper a colleague and I had this morning, on performance appraisal text … we found that … development item has a mixture of strengths and development opportunities. Some just listed strengths. And it can be difficult to work with that, it certainly makes it harder. And while the prompt was alright, people will tend to do that. So just know that ahead of time. Do you specify what should or shouldn’t be included? Do you offer an opportunity to describe strengths as well as weaknesses?</a:t>
            </a:r>
          </a:p>
          <a:p>
            <a:pPr marL="628650" lvl="1" indent="-171450">
              <a:buFont typeface="Arial" panose="020B0604020202020204" pitchFamily="34" charset="0"/>
              <a:buChar char="•"/>
            </a:pPr>
            <a:r>
              <a:rPr lang="en-US" dirty="0"/>
              <a:t>2. four days – working population, short survey, had responded within that timeframe on previous studies.</a:t>
            </a:r>
          </a:p>
          <a:p>
            <a:pPr marL="1085850" lvl="2" indent="-171450">
              <a:buFont typeface="Arial" panose="020B0604020202020204" pitchFamily="34" charset="0"/>
              <a:buChar char="•"/>
            </a:pPr>
            <a:r>
              <a:rPr lang="en-US" dirty="0"/>
              <a:t>If you want to get in the moment feedback without much time for reflection, and not worried about N size go shorter</a:t>
            </a:r>
          </a:p>
          <a:p>
            <a:pPr marL="1085850" lvl="2" indent="-171450">
              <a:buFont typeface="Arial" panose="020B0604020202020204" pitchFamily="34" charset="0"/>
              <a:buChar char="•"/>
            </a:pPr>
            <a:r>
              <a:rPr lang="en-US" dirty="0"/>
              <a:t>If you have a working sample, and a longer survey, want time to reflect, go longer</a:t>
            </a:r>
          </a:p>
          <a:p>
            <a:pPr marL="628650" lvl="1" indent="-171450">
              <a:buFont typeface="Arial" panose="020B0604020202020204" pitchFamily="34" charset="0"/>
              <a:buChar char="•"/>
            </a:pPr>
            <a:r>
              <a:rPr lang="en-US" dirty="0"/>
              <a:t>3. based on our work with text. More is better. But with 80 words, you can make your point on these prompts with 80 words. Might have gone a little bit longer if had larger budget/actual study.</a:t>
            </a:r>
          </a:p>
          <a:p>
            <a:pPr marL="628650" lvl="1" indent="-171450">
              <a:buFont typeface="Arial" panose="020B0604020202020204" pitchFamily="34" charset="0"/>
              <a:buChar char="•"/>
            </a:pPr>
            <a:r>
              <a:rPr lang="en-US" dirty="0"/>
              <a:t>4. job not org, </a:t>
            </a:r>
            <a:r>
              <a:rPr lang="en-US" dirty="0" err="1"/>
              <a:t>bc</a:t>
            </a:r>
            <a:r>
              <a:rPr lang="en-US" dirty="0"/>
              <a:t> … needed common referent</a:t>
            </a:r>
          </a:p>
          <a:p>
            <a:pPr marL="1085850" lvl="2" indent="-171450">
              <a:buFont typeface="Arial" panose="020B0604020202020204" pitchFamily="34" charset="0"/>
              <a:buChar char="•"/>
            </a:pPr>
            <a:r>
              <a:rPr lang="en-US" dirty="0"/>
              <a:t>Back to performance appraisal example – consider only development opportunities not strengths</a:t>
            </a:r>
          </a:p>
          <a:p>
            <a:pPr marL="1085850" lvl="2" indent="-171450">
              <a:buFont typeface="Arial" panose="020B0604020202020204" pitchFamily="34" charset="0"/>
              <a:buChar char="•"/>
            </a:pPr>
            <a:r>
              <a:rPr lang="en-US" dirty="0"/>
              <a:t>Engagement survey example – what like most about working here (at company x)? Here in this building? Here on this campus? This floor? Your team? The organization as a whole? How much flexibility should respondents have?</a:t>
            </a:r>
          </a:p>
          <a:p>
            <a:pPr marL="628650" lvl="1" indent="-171450">
              <a:buFont typeface="Arial" panose="020B0604020202020204" pitchFamily="34" charset="0"/>
              <a:buChar char="•"/>
            </a:pPr>
            <a:r>
              <a:rPr lang="en-US" dirty="0"/>
              <a:t>14. </a:t>
            </a:r>
            <a:r>
              <a:rPr lang="en-US" dirty="0" err="1"/>
              <a:t>bc</a:t>
            </a:r>
            <a:r>
              <a:rPr lang="en-US" dirty="0"/>
              <a:t> only for demonstration purposes, concurrent is fine. If developing as part of an assessment/selection, may need predictive design. Opportunity for test-retest reliability.</a:t>
            </a:r>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47</a:t>
            </a:fld>
            <a:endParaRPr lang="en-GB"/>
          </a:p>
        </p:txBody>
      </p:sp>
    </p:spTree>
    <p:extLst>
      <p:ext uri="{BB962C8B-B14F-4D97-AF65-F5344CB8AC3E}">
        <p14:creationId xmlns:p14="http://schemas.microsoft.com/office/powerpoint/2010/main" val="152415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52</a:t>
            </a:fld>
            <a:endParaRPr lang="en-GB"/>
          </a:p>
        </p:txBody>
      </p:sp>
    </p:spTree>
    <p:extLst>
      <p:ext uri="{BB962C8B-B14F-4D97-AF65-F5344CB8AC3E}">
        <p14:creationId xmlns:p14="http://schemas.microsoft.com/office/powerpoint/2010/main" val="1525311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 yes, </a:t>
            </a:r>
            <a:r>
              <a:rPr lang="en-US" dirty="0" err="1"/>
              <a:t>bc</a:t>
            </a:r>
            <a:r>
              <a:rPr lang="en-US" dirty="0"/>
              <a:t> doing topic modeling (and not predicting traits, predicting attitudes instead)</a:t>
            </a:r>
          </a:p>
          <a:p>
            <a:pPr marL="628650" lvl="1" indent="-171450">
              <a:buFont typeface="Arial" panose="020B0604020202020204" pitchFamily="34" charset="0"/>
              <a:buChar char="•"/>
            </a:pPr>
            <a:r>
              <a:rPr lang="en-US" dirty="0"/>
              <a:t>If predicting personality then we would keep certain stop words</a:t>
            </a:r>
          </a:p>
          <a:p>
            <a:pPr marL="171450" lvl="0" indent="-171450">
              <a:buFont typeface="Arial" panose="020B0604020202020204" pitchFamily="34" charset="0"/>
              <a:buChar char="•"/>
            </a:pPr>
            <a:r>
              <a:rPr lang="en-US" dirty="0"/>
              <a:t>2. not doing sentiment analysis. Situations when shouldn’t keep punctuation for sentiment analysis (e.g., strong)</a:t>
            </a:r>
          </a:p>
          <a:p>
            <a:pPr marL="171450" lvl="0" indent="-171450">
              <a:buFont typeface="Arial" panose="020B0604020202020204" pitchFamily="34" charset="0"/>
              <a:buChar char="•"/>
            </a:pPr>
            <a:r>
              <a:rPr lang="en-US" dirty="0"/>
              <a:t>3. yes, we stemmed the words. Not using prebuilt dictionaries</a:t>
            </a:r>
          </a:p>
          <a:p>
            <a:pPr marL="171450" lvl="0" indent="-171450">
              <a:buFont typeface="Arial" panose="020B0604020202020204" pitchFamily="34" charset="0"/>
              <a:buChar char="•"/>
            </a:pPr>
            <a:r>
              <a:rPr lang="en-US" dirty="0"/>
              <a:t>4. times when you would.</a:t>
            </a:r>
          </a:p>
          <a:p>
            <a:pPr marL="628650" lvl="1" indent="-171450">
              <a:buFont typeface="Arial" panose="020B0604020202020204" pitchFamily="34" charset="0"/>
              <a:buChar char="•"/>
            </a:pPr>
            <a:r>
              <a:rPr lang="en-US" dirty="0"/>
              <a:t>Also not if you think spelling errors might be meaningful (e.g., motivation, attention, verbal ability)</a:t>
            </a:r>
          </a:p>
          <a:p>
            <a:pPr marL="628650" lvl="1" indent="-171450">
              <a:buFont typeface="Arial" panose="020B0604020202020204" pitchFamily="34" charset="0"/>
              <a:buChar char="•"/>
            </a:pPr>
            <a:r>
              <a:rPr lang="en-US" dirty="0"/>
              <a:t>Times to do it – research only, not going to be part of large scale application (although spelling correction methods exist, they are not perfect)</a:t>
            </a:r>
          </a:p>
        </p:txBody>
      </p:sp>
      <p:sp>
        <p:nvSpPr>
          <p:cNvPr id="4" name="Slide Number Placeholder 3"/>
          <p:cNvSpPr>
            <a:spLocks noGrp="1"/>
          </p:cNvSpPr>
          <p:nvPr>
            <p:ph type="sldNum" sz="quarter" idx="5"/>
          </p:nvPr>
        </p:nvSpPr>
        <p:spPr/>
        <p:txBody>
          <a:bodyPr/>
          <a:lstStyle/>
          <a:p>
            <a:fld id="{750429FA-AEA1-4CB5-BA84-FB0F7353015F}" type="slidenum">
              <a:rPr lang="en-GB" smtClean="0"/>
              <a:pPr/>
              <a:t>55</a:t>
            </a:fld>
            <a:endParaRPr lang="en-GB"/>
          </a:p>
        </p:txBody>
      </p:sp>
    </p:spTree>
    <p:extLst>
      <p:ext uri="{BB962C8B-B14F-4D97-AF65-F5344CB8AC3E}">
        <p14:creationId xmlns:p14="http://schemas.microsoft.com/office/powerpoint/2010/main" val="1951354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citations claim otherwise (</a:t>
            </a:r>
            <a:r>
              <a:rPr lang="en-US" dirty="0" err="1"/>
              <a:t>e.g</a:t>
            </a:r>
            <a:r>
              <a:rPr lang="en-US" dirty="0"/>
              <a:t>,. </a:t>
            </a:r>
            <a:r>
              <a:rPr lang="en-US" dirty="0" err="1"/>
              <a:t>Illia</a:t>
            </a:r>
            <a:r>
              <a:rPr lang="en-US" dirty="0"/>
              <a:t>). </a:t>
            </a:r>
          </a:p>
        </p:txBody>
      </p:sp>
      <p:sp>
        <p:nvSpPr>
          <p:cNvPr id="4" name="Slide Number Placeholder 3"/>
          <p:cNvSpPr>
            <a:spLocks noGrp="1"/>
          </p:cNvSpPr>
          <p:nvPr>
            <p:ph type="sldNum" sz="quarter" idx="5"/>
          </p:nvPr>
        </p:nvSpPr>
        <p:spPr/>
        <p:txBody>
          <a:bodyPr/>
          <a:lstStyle/>
          <a:p>
            <a:fld id="{750429FA-AEA1-4CB5-BA84-FB0F7353015F}" type="slidenum">
              <a:rPr lang="en-GB" smtClean="0"/>
              <a:pPr/>
              <a:t>58</a:t>
            </a:fld>
            <a:endParaRPr lang="en-GB"/>
          </a:p>
        </p:txBody>
      </p:sp>
    </p:spTree>
    <p:extLst>
      <p:ext uri="{BB962C8B-B14F-4D97-AF65-F5344CB8AC3E}">
        <p14:creationId xmlns:p14="http://schemas.microsoft.com/office/powerpoint/2010/main" val="2073680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DTM, because we will be doing topic modeling and bow modeling</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If just doing sentiment analysis, don’t need DTM format</a:t>
            </a:r>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BOW model used. </a:t>
            </a:r>
            <a:r>
              <a:rPr lang="en-US" sz="1200" dirty="0" err="1"/>
              <a:t>Bc</a:t>
            </a:r>
            <a:r>
              <a:rPr lang="en-US" sz="1200" dirty="0"/>
              <a:t> smaller N size, issues with frequency with BOP approach with smaller N. </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Creating a DTM </a:t>
            </a:r>
            <a:r>
              <a:rPr lang="en-US" b="1" dirty="0"/>
              <a:t>removes information about word sequencing</a:t>
            </a:r>
            <a:r>
              <a:rPr lang="en-US" dirty="0"/>
              <a:t>, however, research has found that transformations that ignore word order often perform better than transformations that account for it (Song, Liu, &amp; Yang, 2005; Zhang, Yoshida, &amp; Tang, 2008). Some researchers would claim otherwise (e.g., </a:t>
            </a:r>
            <a:r>
              <a:rPr lang="en-US" dirty="0" err="1"/>
              <a:t>Illia</a:t>
            </a:r>
            <a:r>
              <a:rPr lang="en-US" dirty="0"/>
              <a:t> et al., 2012). BOP partially accounts for word order.</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Ideally, might want to try two models here (some researchers suggest BOW, some BOP) – do some digging and see how either might apply to your research question.</a:t>
            </a:r>
          </a:p>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en-US" dirty="0"/>
              <a:t>4. No. our particular RQs didn’t call for them.</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Might want to generate additional variables when predicting personality, verbal ability, others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5. Yes, used feature reduction.</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If using a dictionary (e.g., LIWC), can also accomplish this.</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endParaRPr lang="en-US" sz="1200"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60</a:t>
            </a:fld>
            <a:endParaRPr lang="en-GB"/>
          </a:p>
        </p:txBody>
      </p:sp>
    </p:spTree>
    <p:extLst>
      <p:ext uri="{BB962C8B-B14F-4D97-AF65-F5344CB8AC3E}">
        <p14:creationId xmlns:p14="http://schemas.microsoft.com/office/powerpoint/2010/main" val="1647256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In general, one can think of the training process as being “supervised” because the model is being developed based on the known values on the outcome variable. Common examples of supervised learning are regression and classification techniques.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dirty="0"/>
              <a:t>Unsupervised learning </a:t>
            </a:r>
            <a:r>
              <a:rPr lang="en-US" dirty="0"/>
              <a:t>refers to methods that learn from data where an outcome variable is not observed or the category to which each case belongs is not known. These methods are meant to explore the data structure and extract meaningful metrics or insights without the guidance (or “supervision”) of an outcome variable.</a:t>
            </a:r>
          </a:p>
        </p:txBody>
      </p:sp>
      <p:sp>
        <p:nvSpPr>
          <p:cNvPr id="4" name="Slide Number Placeholder 3"/>
          <p:cNvSpPr>
            <a:spLocks noGrp="1"/>
          </p:cNvSpPr>
          <p:nvPr>
            <p:ph type="sldNum" sz="quarter" idx="5"/>
          </p:nvPr>
        </p:nvSpPr>
        <p:spPr/>
        <p:txBody>
          <a:bodyPr/>
          <a:lstStyle/>
          <a:p>
            <a:fld id="{750429FA-AEA1-4CB5-BA84-FB0F7353015F}" type="slidenum">
              <a:rPr lang="en-GB" smtClean="0"/>
              <a:pPr/>
              <a:t>65</a:t>
            </a:fld>
            <a:endParaRPr lang="en-GB"/>
          </a:p>
        </p:txBody>
      </p:sp>
    </p:spTree>
    <p:extLst>
      <p:ext uri="{BB962C8B-B14F-4D97-AF65-F5344CB8AC3E}">
        <p14:creationId xmlns:p14="http://schemas.microsoft.com/office/powerpoint/2010/main" val="3178270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Three common use cases of NLP for talent data include:</a:t>
            </a:r>
          </a:p>
          <a:p>
            <a:pPr marL="228600" indent="-228600">
              <a:buFont typeface="+mj-lt"/>
              <a:buAutoNum type="arabicPeriod"/>
            </a:pPr>
            <a:r>
              <a:rPr lang="en-US" dirty="0">
                <a:solidFill>
                  <a:srgbClr val="00B050"/>
                </a:solidFill>
              </a:rPr>
              <a:t>Text Prediction</a:t>
            </a:r>
          </a:p>
          <a:p>
            <a:pPr marL="228600" indent="-228600">
              <a:buFont typeface="+mj-lt"/>
              <a:buAutoNum type="arabicPeriod"/>
            </a:pPr>
            <a:r>
              <a:rPr lang="en-US" dirty="0">
                <a:solidFill>
                  <a:srgbClr val="00B050"/>
                </a:solidFill>
              </a:rPr>
              <a:t>Named Entity Recognition</a:t>
            </a:r>
          </a:p>
          <a:p>
            <a:pPr marL="228600" indent="-228600">
              <a:buFont typeface="+mj-lt"/>
              <a:buAutoNum type="arabicPeriod"/>
            </a:pPr>
            <a:r>
              <a:rPr lang="en-US" dirty="0">
                <a:solidFill>
                  <a:srgbClr val="00B050"/>
                </a:solidFill>
              </a:rPr>
              <a:t>Topic Modeling</a:t>
            </a:r>
          </a:p>
        </p:txBody>
      </p:sp>
      <p:sp>
        <p:nvSpPr>
          <p:cNvPr id="4" name="Slide Number Placeholder 3"/>
          <p:cNvSpPr>
            <a:spLocks noGrp="1"/>
          </p:cNvSpPr>
          <p:nvPr>
            <p:ph type="sldNum" sz="quarter" idx="5"/>
          </p:nvPr>
        </p:nvSpPr>
        <p:spPr/>
        <p:txBody>
          <a:bodyPr/>
          <a:lstStyle/>
          <a:p>
            <a:fld id="{750429FA-AEA1-4CB5-BA84-FB0F7353015F}" type="slidenum">
              <a:rPr lang="en-GB" smtClean="0"/>
              <a:pPr/>
              <a:t>67</a:t>
            </a:fld>
            <a:endParaRPr lang="en-GB" dirty="0"/>
          </a:p>
        </p:txBody>
      </p:sp>
    </p:spTree>
    <p:extLst>
      <p:ext uri="{BB962C8B-B14F-4D97-AF65-F5344CB8AC3E}">
        <p14:creationId xmlns:p14="http://schemas.microsoft.com/office/powerpoint/2010/main" val="2111980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all 85% is text – some activity data, for example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a:t>
            </a:fld>
            <a:endParaRPr lang="en-GB"/>
          </a:p>
        </p:txBody>
      </p:sp>
    </p:spTree>
    <p:extLst>
      <p:ext uri="{BB962C8B-B14F-4D97-AF65-F5344CB8AC3E}">
        <p14:creationId xmlns:p14="http://schemas.microsoft.com/office/powerpoint/2010/main" val="2523920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68</a:t>
            </a:fld>
            <a:endParaRPr lang="en-GB"/>
          </a:p>
        </p:txBody>
      </p:sp>
    </p:spTree>
    <p:extLst>
      <p:ext uri="{BB962C8B-B14F-4D97-AF65-F5344CB8AC3E}">
        <p14:creationId xmlns:p14="http://schemas.microsoft.com/office/powerpoint/2010/main" val="4142904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CV strategy – LDA tuning</a:t>
            </a:r>
          </a:p>
          <a:p>
            <a:pPr marL="171450" indent="-171450">
              <a:buFont typeface="Arial" panose="020B0604020202020204" pitchFamily="34" charset="0"/>
              <a:buChar char="•"/>
            </a:pPr>
            <a:r>
              <a:rPr lang="en-US" dirty="0"/>
              <a:t>Some methods/analyses will have overlap with step 6 validation</a:t>
            </a:r>
          </a:p>
          <a:p>
            <a:pPr marL="628650" lvl="1" indent="-171450">
              <a:buFont typeface="Arial" panose="020B0604020202020204" pitchFamily="34" charset="0"/>
              <a:buChar char="•"/>
            </a:pPr>
            <a:r>
              <a:rPr lang="en-US" dirty="0"/>
              <a:t>E.g., BOW prediction model – the model is the criterion validation. Content and construct can then be assessed, as needed.</a:t>
            </a:r>
          </a:p>
        </p:txBody>
      </p:sp>
      <p:sp>
        <p:nvSpPr>
          <p:cNvPr id="4" name="Slide Number Placeholder 3"/>
          <p:cNvSpPr>
            <a:spLocks noGrp="1"/>
          </p:cNvSpPr>
          <p:nvPr>
            <p:ph type="sldNum" sz="quarter" idx="5"/>
          </p:nvPr>
        </p:nvSpPr>
        <p:spPr/>
        <p:txBody>
          <a:bodyPr/>
          <a:lstStyle/>
          <a:p>
            <a:fld id="{750429FA-AEA1-4CB5-BA84-FB0F7353015F}" type="slidenum">
              <a:rPr lang="en-GB" smtClean="0"/>
              <a:pPr/>
              <a:t>69</a:t>
            </a:fld>
            <a:endParaRPr lang="en-GB"/>
          </a:p>
        </p:txBody>
      </p:sp>
    </p:spTree>
    <p:extLst>
      <p:ext uri="{BB962C8B-B14F-4D97-AF65-F5344CB8AC3E}">
        <p14:creationId xmlns:p14="http://schemas.microsoft.com/office/powerpoint/2010/main" val="1690266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78</a:t>
            </a:fld>
            <a:endParaRPr lang="en-GB"/>
          </a:p>
        </p:txBody>
      </p:sp>
    </p:spTree>
    <p:extLst>
      <p:ext uri="{BB962C8B-B14F-4D97-AF65-F5344CB8AC3E}">
        <p14:creationId xmlns:p14="http://schemas.microsoft.com/office/powerpoint/2010/main" val="263660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79</a:t>
            </a:fld>
            <a:endParaRPr lang="en-GB"/>
          </a:p>
        </p:txBody>
      </p:sp>
    </p:spTree>
    <p:extLst>
      <p:ext uri="{BB962C8B-B14F-4D97-AF65-F5344CB8AC3E}">
        <p14:creationId xmlns:p14="http://schemas.microsoft.com/office/powerpoint/2010/main" val="237242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See Sajin (2008) and </a:t>
            </a:r>
            <a:r>
              <a:rPr lang="en-US" sz="1200" dirty="0" err="1"/>
              <a:t>Bolukbasi</a:t>
            </a:r>
            <a:r>
              <a:rPr lang="en-US" sz="1200" dirty="0"/>
              <a:t> et al., (2016) for more information.</a:t>
            </a:r>
          </a:p>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80</a:t>
            </a:fld>
            <a:endParaRPr lang="en-GB"/>
          </a:p>
        </p:txBody>
      </p:sp>
    </p:spTree>
    <p:extLst>
      <p:ext uri="{BB962C8B-B14F-4D97-AF65-F5344CB8AC3E}">
        <p14:creationId xmlns:p14="http://schemas.microsoft.com/office/powerpoint/2010/main" val="252820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you were using/building a dictionary, could calculate </a:t>
            </a:r>
            <a:r>
              <a:rPr lang="en-US" dirty="0" err="1"/>
              <a:t>Krippendorff’s</a:t>
            </a:r>
            <a:r>
              <a:rPr lang="en-US" dirty="0"/>
              <a:t> alpha from scores produced from two different dictionaries</a:t>
            </a:r>
          </a:p>
          <a:p>
            <a:pPr marL="685800" lvl="1" indent="-228600">
              <a:buFont typeface="+mj-lt"/>
              <a:buAutoNum type="arabicPeriod"/>
            </a:pPr>
            <a:r>
              <a:rPr lang="en-US" dirty="0"/>
              <a:t>Could also look at correlation between manually coded and software/dictionary coded text (specific factor/parallel forms)</a:t>
            </a:r>
          </a:p>
          <a:p>
            <a:pPr marL="0" lvl="0" indent="0">
              <a:buFont typeface="+mj-lt"/>
              <a:buNone/>
            </a:pPr>
            <a:r>
              <a:rPr lang="en-US" dirty="0"/>
              <a:t>2. Construct: could be correlated with </a:t>
            </a:r>
            <a:r>
              <a:rPr lang="en-US" dirty="0" err="1"/>
              <a:t>gma</a:t>
            </a:r>
            <a:r>
              <a:rPr lang="en-US" dirty="0"/>
              <a:t> to show discriminant validity</a:t>
            </a:r>
          </a:p>
          <a:p>
            <a:pPr marL="0" lvl="0" indent="0">
              <a:buFont typeface="+mj-lt"/>
              <a:buNone/>
            </a:pPr>
            <a:r>
              <a:rPr lang="en-US" dirty="0"/>
              <a:t>3. 4/5ths rule, correlations with various groups</a:t>
            </a:r>
          </a:p>
          <a:p>
            <a:pPr marL="0" lvl="0" indent="0">
              <a:buFont typeface="+mj-lt"/>
              <a:buNone/>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81</a:t>
            </a:fld>
            <a:endParaRPr lang="en-GB"/>
          </a:p>
        </p:txBody>
      </p:sp>
    </p:spTree>
    <p:extLst>
      <p:ext uri="{BB962C8B-B14F-4D97-AF65-F5344CB8AC3E}">
        <p14:creationId xmlns:p14="http://schemas.microsoft.com/office/powerpoint/2010/main" val="488103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 absorption is a unidimensional construct, but just for the sake of explanation here. As an example …</a:t>
            </a:r>
          </a:p>
          <a:p>
            <a:pPr marL="628650" lvl="1" indent="-171450">
              <a:buFont typeface="Arial" panose="020B0604020202020204" pitchFamily="34" charset="0"/>
              <a:buChar char="•"/>
            </a:pPr>
            <a:r>
              <a:rPr lang="en-US" dirty="0"/>
              <a:t>Cognitive and affective </a:t>
            </a:r>
          </a:p>
          <a:p>
            <a:pPr marL="171450" indent="-171450">
              <a:buFont typeface="Arial" panose="020B0604020202020204" pitchFamily="34" charset="0"/>
              <a:buChar char="•"/>
            </a:pPr>
            <a:r>
              <a:rPr lang="en-US" dirty="0"/>
              <a:t>Absorption, as a sub component of work engagement, is thought of as a unidimensional construct. But, notice in this definition, that there seem to be two aspects, which are likely related, but unique. For example, you could be fully concentrated, but </a:t>
            </a:r>
            <a:r>
              <a:rPr lang="en-US" dirty="0" err="1"/>
              <a:t>bc</a:t>
            </a:r>
            <a:r>
              <a:rPr lang="en-US" dirty="0"/>
              <a:t> you are facing a tight deadline, and you are not happy with the work you need to get done by the end of the day.</a:t>
            </a:r>
          </a:p>
          <a:p>
            <a:pPr marL="171450" indent="-171450">
              <a:buFont typeface="Arial" panose="020B0604020202020204" pitchFamily="34" charset="0"/>
              <a:buChar char="•"/>
            </a:pPr>
            <a:r>
              <a:rPr lang="en-US" dirty="0"/>
              <a:t>RQ 1 – identify drivers from open text prompt (what enjoy about your job)</a:t>
            </a:r>
          </a:p>
          <a:p>
            <a:pPr marL="628650" lvl="1" indent="-171450">
              <a:buFont typeface="Arial" panose="020B0604020202020204" pitchFamily="34" charset="0"/>
              <a:buChar char="•"/>
            </a:pPr>
            <a:r>
              <a:rPr lang="en-US" dirty="0"/>
              <a:t>Topics aren’t clean, maybe because 4 job families?</a:t>
            </a:r>
          </a:p>
          <a:p>
            <a:pPr marL="628650" lvl="1" indent="-171450">
              <a:buFont typeface="Arial" panose="020B0604020202020204" pitchFamily="34" charset="0"/>
              <a:buChar char="•"/>
            </a:pPr>
            <a:r>
              <a:rPr lang="en-US" dirty="0"/>
              <a:t>Also, the info here is job specific, so less about the organization – and the drivers of interest are often things that are at the organizational level (e.g., communication from senior leadership, benefits, having the right technology …)</a:t>
            </a:r>
          </a:p>
          <a:p>
            <a:pPr marL="628650" lvl="1" indent="-171450">
              <a:buFont typeface="Arial" panose="020B0604020202020204" pitchFamily="34" charset="0"/>
              <a:buChar char="•"/>
            </a:pPr>
            <a:r>
              <a:rPr lang="en-US" dirty="0"/>
              <a:t>Identify a couple of areas that might want to investigate: learning something new, flexible hours; helping people/customers</a:t>
            </a:r>
          </a:p>
          <a:p>
            <a:pPr marL="171450" lvl="0" indent="-171450">
              <a:buFont typeface="Arial" panose="020B0604020202020204" pitchFamily="34" charset="0"/>
              <a:buChar char="•"/>
            </a:pPr>
            <a:r>
              <a:rPr lang="en-US" dirty="0"/>
              <a:t>RQ 2 – develop text measure of absorption</a:t>
            </a:r>
          </a:p>
          <a:p>
            <a:pPr marL="628650" lvl="1" indent="-171450">
              <a:buFont typeface="Arial" panose="020B0604020202020204" pitchFamily="34" charset="0"/>
              <a:buChar char="•"/>
            </a:pPr>
            <a:r>
              <a:rPr lang="en-US" dirty="0"/>
              <a:t>Evidence of content deficiency</a:t>
            </a:r>
          </a:p>
        </p:txBody>
      </p:sp>
      <p:sp>
        <p:nvSpPr>
          <p:cNvPr id="4" name="Slide Number Placeholder 3"/>
          <p:cNvSpPr>
            <a:spLocks noGrp="1"/>
          </p:cNvSpPr>
          <p:nvPr>
            <p:ph type="sldNum" sz="quarter" idx="5"/>
          </p:nvPr>
        </p:nvSpPr>
        <p:spPr/>
        <p:txBody>
          <a:bodyPr/>
          <a:lstStyle/>
          <a:p>
            <a:fld id="{750429FA-AEA1-4CB5-BA84-FB0F7353015F}" type="slidenum">
              <a:rPr lang="en-GB" smtClean="0"/>
              <a:pPr/>
              <a:t>82</a:t>
            </a:fld>
            <a:endParaRPr lang="en-GB"/>
          </a:p>
        </p:txBody>
      </p:sp>
    </p:spTree>
    <p:extLst>
      <p:ext uri="{BB962C8B-B14F-4D97-AF65-F5344CB8AC3E}">
        <p14:creationId xmlns:p14="http://schemas.microsoft.com/office/powerpoint/2010/main" val="2474199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Compare with absorption scale. </a:t>
            </a:r>
          </a:p>
          <a:p>
            <a:pPr marL="171450" indent="-171450">
              <a:buFont typeface="Arial" panose="020B0604020202020204" pitchFamily="34" charset="0"/>
              <a:buChar char="•"/>
            </a:pPr>
            <a:r>
              <a:rPr lang="en-US" dirty="0"/>
              <a:t>Mention BOW score distribution issues, not close to normal, can effect observed correlation</a:t>
            </a:r>
          </a:p>
          <a:p>
            <a:pPr marL="171450" indent="-171450">
              <a:buFont typeface="Arial" panose="020B0604020202020204" pitchFamily="34" charset="0"/>
              <a:buChar char="•"/>
            </a:pPr>
            <a:r>
              <a:rPr lang="en-US" dirty="0"/>
              <a:t>Sig related to IS, conclude CRV</a:t>
            </a:r>
          </a:p>
          <a:p>
            <a:pPr marL="171450" indent="-171450">
              <a:buFont typeface="Arial" panose="020B0604020202020204" pitchFamily="34" charset="0"/>
              <a:buChar char="•"/>
            </a:pPr>
            <a:r>
              <a:rPr lang="en-US" dirty="0"/>
              <a:t>Quant absorption and quant intent to stay = .50</a:t>
            </a:r>
          </a:p>
          <a:p>
            <a:pPr marL="171450" indent="-171450">
              <a:buFont typeface="Arial" panose="020B0604020202020204" pitchFamily="34" charset="0"/>
              <a:buChar char="•"/>
            </a:pPr>
            <a:r>
              <a:rPr lang="en-US" dirty="0"/>
              <a:t>Stat sig?</a:t>
            </a:r>
          </a:p>
        </p:txBody>
      </p:sp>
      <p:sp>
        <p:nvSpPr>
          <p:cNvPr id="4" name="Slide Number Placeholder 3"/>
          <p:cNvSpPr>
            <a:spLocks noGrp="1"/>
          </p:cNvSpPr>
          <p:nvPr>
            <p:ph type="sldNum" sz="quarter" idx="5"/>
          </p:nvPr>
        </p:nvSpPr>
        <p:spPr/>
        <p:txBody>
          <a:bodyPr/>
          <a:lstStyle/>
          <a:p>
            <a:fld id="{750429FA-AEA1-4CB5-BA84-FB0F7353015F}" type="slidenum">
              <a:rPr lang="en-GB" smtClean="0"/>
              <a:pPr/>
              <a:t>83</a:t>
            </a:fld>
            <a:endParaRPr lang="en-GB"/>
          </a:p>
        </p:txBody>
      </p:sp>
    </p:spTree>
    <p:extLst>
      <p:ext uri="{BB962C8B-B14F-4D97-AF65-F5344CB8AC3E}">
        <p14:creationId xmlns:p14="http://schemas.microsoft.com/office/powerpoint/2010/main" val="1267401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Built on this scale, so bit of an unfair analysis.</a:t>
            </a:r>
          </a:p>
          <a:p>
            <a:pPr marL="171450" indent="-171450">
              <a:buFont typeface="Arial" panose="020B0604020202020204" pitchFamily="34" charset="0"/>
              <a:buChar char="•"/>
            </a:pPr>
            <a:r>
              <a:rPr lang="en-US" dirty="0"/>
              <a:t>Ideally, we would use a separate scale of absorption. Or, cross-validate in a hold out sample. However, we did use k-fold cv to build this model. </a:t>
            </a:r>
          </a:p>
          <a:p>
            <a:pPr marL="171450" indent="-171450">
              <a:buFont typeface="Arial" panose="020B0604020202020204" pitchFamily="34" charset="0"/>
              <a:buChar char="•"/>
            </a:pPr>
            <a:r>
              <a:rPr lang="en-US" dirty="0"/>
              <a:t>Could also look at relationship with </a:t>
            </a:r>
            <a:r>
              <a:rPr lang="en-US" dirty="0" err="1"/>
              <a:t>gma</a:t>
            </a:r>
            <a:r>
              <a:rPr lang="en-US" dirty="0"/>
              <a:t> for discriminant validity.</a:t>
            </a:r>
          </a:p>
          <a:p>
            <a:pPr marL="171450" indent="-171450">
              <a:buFont typeface="Arial" panose="020B0604020202020204" pitchFamily="34" charset="0"/>
              <a:buChar char="•"/>
            </a:pPr>
            <a:r>
              <a:rPr lang="en-US" dirty="0"/>
              <a:t>Convergent validity may exist when two measures of the same variable are more highly correlated with each other than with measures of other variables. Convergent validity is determined by viewing the validity correlation coefficients, which were marked by the superscript a in Table 4. These three coefficients should be significant (which they are) and should be higher than other coefficients in their respective column or row.</a:t>
            </a:r>
          </a:p>
          <a:p>
            <a:pPr marL="171450" indent="-171450">
              <a:buFont typeface="Arial" panose="020B0604020202020204" pitchFamily="34" charset="0"/>
              <a:buChar char="•"/>
            </a:pPr>
            <a:r>
              <a:rPr lang="en-US" dirty="0"/>
              <a:t>Large effect size, </a:t>
            </a:r>
            <a:r>
              <a:rPr lang="en-US" dirty="0" err="1"/>
              <a:t>Bosca</a:t>
            </a:r>
            <a:r>
              <a:rPr lang="en-US" dirty="0"/>
              <a:t> &amp; </a:t>
            </a:r>
            <a:r>
              <a:rPr lang="en-US" dirty="0" err="1"/>
              <a:t>Aguinis</a:t>
            </a:r>
            <a:r>
              <a:rPr lang="en-US"/>
              <a:t> (2015) JAP</a:t>
            </a: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84</a:t>
            </a:fld>
            <a:endParaRPr lang="en-GB"/>
          </a:p>
        </p:txBody>
      </p:sp>
    </p:spTree>
    <p:extLst>
      <p:ext uri="{BB962C8B-B14F-4D97-AF65-F5344CB8AC3E}">
        <p14:creationId xmlns:p14="http://schemas.microsoft.com/office/powerpoint/2010/main" val="2005707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88</a:t>
            </a:fld>
            <a:endParaRPr lang="en-GB"/>
          </a:p>
        </p:txBody>
      </p:sp>
    </p:spTree>
    <p:extLst>
      <p:ext uri="{BB962C8B-B14F-4D97-AF65-F5344CB8AC3E}">
        <p14:creationId xmlns:p14="http://schemas.microsoft.com/office/powerpoint/2010/main" val="292008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Post the question – why do you think we haven’t used text?</a:t>
            </a:r>
          </a:p>
          <a:p>
            <a:pPr marL="628650" lvl="1" indent="-171450">
              <a:buFont typeface="Arial" panose="020B0604020202020204" pitchFamily="34" charset="0"/>
              <a:buChar char="•"/>
            </a:pPr>
            <a:r>
              <a:rPr lang="en-US" dirty="0"/>
              <a:t>Pennebaker: also in 1999, publishes paper on LIWC</a:t>
            </a:r>
          </a:p>
          <a:p>
            <a:pPr marL="1085850" lvl="2" indent="-171450">
              <a:buFont typeface="Arial" panose="020B0604020202020204" pitchFamily="34" charset="0"/>
              <a:buChar char="•"/>
            </a:pPr>
            <a:r>
              <a:rPr lang="en-US" dirty="0"/>
              <a:t>Pennebaker, J.W., &amp; Francis, M.E. (1999). Linguistic Inquiry and Word Count (LIWC): A </a:t>
            </a:r>
            <a:r>
              <a:rPr lang="en-US" dirty="0" err="1"/>
              <a:t>computerbased</a:t>
            </a:r>
            <a:r>
              <a:rPr lang="en-US" dirty="0"/>
              <a:t> text analysis program. Mahwah, NJ: Erlbaum.</a:t>
            </a:r>
          </a:p>
          <a:p>
            <a:pPr marL="1085850" lvl="2" indent="-171450">
              <a:buFont typeface="Arial" panose="020B0604020202020204" pitchFamily="34" charset="0"/>
              <a:buChar char="•"/>
            </a:pPr>
            <a:r>
              <a:rPr lang="en-US" dirty="0"/>
              <a:t>Pennebaker, J.W., &amp; King, L.A. (1999). Linguistic styles: Language use as an individual difference. Journal of Personality and Social Psychology, 77, 1296–1312.</a:t>
            </a:r>
          </a:p>
        </p:txBody>
      </p:sp>
      <p:sp>
        <p:nvSpPr>
          <p:cNvPr id="4" name="Slide Number Placeholder 3"/>
          <p:cNvSpPr>
            <a:spLocks noGrp="1"/>
          </p:cNvSpPr>
          <p:nvPr>
            <p:ph type="sldNum" sz="quarter" idx="5"/>
          </p:nvPr>
        </p:nvSpPr>
        <p:spPr/>
        <p:txBody>
          <a:bodyPr/>
          <a:lstStyle/>
          <a:p>
            <a:fld id="{750429FA-AEA1-4CB5-BA84-FB0F7353015F}" type="slidenum">
              <a:rPr lang="en-GB" smtClean="0"/>
              <a:pPr/>
              <a:t>5</a:t>
            </a:fld>
            <a:endParaRPr lang="en-GB"/>
          </a:p>
        </p:txBody>
      </p:sp>
    </p:spTree>
    <p:extLst>
      <p:ext uri="{BB962C8B-B14F-4D97-AF65-F5344CB8AC3E}">
        <p14:creationId xmlns:p14="http://schemas.microsoft.com/office/powerpoint/2010/main" val="3871694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90</a:t>
            </a:fld>
            <a:endParaRPr lang="en-GB"/>
          </a:p>
        </p:txBody>
      </p:sp>
    </p:spTree>
    <p:extLst>
      <p:ext uri="{BB962C8B-B14F-4D97-AF65-F5344CB8AC3E}">
        <p14:creationId xmlns:p14="http://schemas.microsoft.com/office/powerpoint/2010/main" val="3021767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91</a:t>
            </a:fld>
            <a:endParaRPr lang="en-GB"/>
          </a:p>
        </p:txBody>
      </p:sp>
    </p:spTree>
    <p:extLst>
      <p:ext uri="{BB962C8B-B14F-4D97-AF65-F5344CB8AC3E}">
        <p14:creationId xmlns:p14="http://schemas.microsoft.com/office/powerpoint/2010/main" val="2262685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92</a:t>
            </a:fld>
            <a:endParaRPr lang="en-GB"/>
          </a:p>
        </p:txBody>
      </p:sp>
    </p:spTree>
    <p:extLst>
      <p:ext uri="{BB962C8B-B14F-4D97-AF65-F5344CB8AC3E}">
        <p14:creationId xmlns:p14="http://schemas.microsoft.com/office/powerpoint/2010/main" val="4026140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Necessary info: literature examples, package documentation, forums to help troubleshoot your analysis/cleaning etc.</a:t>
            </a:r>
          </a:p>
        </p:txBody>
      </p:sp>
      <p:sp>
        <p:nvSpPr>
          <p:cNvPr id="4" name="Slide Number Placeholder 3"/>
          <p:cNvSpPr>
            <a:spLocks noGrp="1"/>
          </p:cNvSpPr>
          <p:nvPr>
            <p:ph type="sldNum" sz="quarter" idx="5"/>
          </p:nvPr>
        </p:nvSpPr>
        <p:spPr/>
        <p:txBody>
          <a:bodyPr/>
          <a:lstStyle/>
          <a:p>
            <a:fld id="{750429FA-AEA1-4CB5-BA84-FB0F7353015F}" type="slidenum">
              <a:rPr lang="en-GB" smtClean="0"/>
              <a:pPr/>
              <a:t>94</a:t>
            </a:fld>
            <a:endParaRPr lang="en-GB"/>
          </a:p>
        </p:txBody>
      </p:sp>
    </p:spTree>
    <p:extLst>
      <p:ext uri="{BB962C8B-B14F-4D97-AF65-F5344CB8AC3E}">
        <p14:creationId xmlns:p14="http://schemas.microsoft.com/office/powerpoint/2010/main" val="2409191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95</a:t>
            </a:fld>
            <a:endParaRPr lang="en-GB"/>
          </a:p>
        </p:txBody>
      </p:sp>
    </p:spTree>
    <p:extLst>
      <p:ext uri="{BB962C8B-B14F-4D97-AF65-F5344CB8AC3E}">
        <p14:creationId xmlns:p14="http://schemas.microsoft.com/office/powerpoint/2010/main" val="691952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96</a:t>
            </a:fld>
            <a:endParaRPr lang="en-GB"/>
          </a:p>
        </p:txBody>
      </p:sp>
    </p:spTree>
    <p:extLst>
      <p:ext uri="{BB962C8B-B14F-4D97-AF65-F5344CB8AC3E}">
        <p14:creationId xmlns:p14="http://schemas.microsoft.com/office/powerpoint/2010/main" val="1067688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Absorption, as a sub component of work engagement, is thought of as a unidimensional construct. But, notice in this definition, that there seem to be two aspects, which are likely related, but unique. For example, you could be fully concentrated, but </a:t>
            </a:r>
            <a:r>
              <a:rPr lang="en-US" dirty="0" err="1"/>
              <a:t>bc</a:t>
            </a:r>
            <a:r>
              <a:rPr lang="en-US" dirty="0"/>
              <a:t> you are facing a tight deadline, and you are not happy with the work you need to get done by the end of the day.</a:t>
            </a:r>
          </a:p>
          <a:p>
            <a:pPr marL="171450" indent="-171450">
              <a:buFont typeface="Arial" panose="020B0604020202020204" pitchFamily="34" charset="0"/>
              <a:buChar char="•"/>
            </a:pPr>
            <a:r>
              <a:rPr lang="en-US" dirty="0"/>
              <a:t>RQ 1 – identify drivers from open text prompt (what enjoy about your job)</a:t>
            </a:r>
          </a:p>
          <a:p>
            <a:pPr marL="628650" lvl="1" indent="-171450">
              <a:buFont typeface="Arial" panose="020B0604020202020204" pitchFamily="34" charset="0"/>
              <a:buChar char="•"/>
            </a:pPr>
            <a:r>
              <a:rPr lang="en-US" dirty="0"/>
              <a:t>Topics aren’t clean, maybe because 4 job families?</a:t>
            </a:r>
          </a:p>
          <a:p>
            <a:pPr marL="628650" lvl="1" indent="-171450">
              <a:buFont typeface="Arial" panose="020B0604020202020204" pitchFamily="34" charset="0"/>
              <a:buChar char="•"/>
            </a:pPr>
            <a:r>
              <a:rPr lang="en-US" dirty="0"/>
              <a:t>Also, the info here is job specific, so less about the organization – and the drivers of interest are often things that are at the organizational level (e.g., communication from senior leadership, benefits, having the right technology …)</a:t>
            </a:r>
          </a:p>
          <a:p>
            <a:pPr marL="628650" lvl="1" indent="-171450">
              <a:buFont typeface="Arial" panose="020B0604020202020204" pitchFamily="34" charset="0"/>
              <a:buChar char="•"/>
            </a:pPr>
            <a:r>
              <a:rPr lang="en-US" dirty="0"/>
              <a:t>Identify a couple of areas that might want to investigate: learning something new, flexible hours; helping people/customers</a:t>
            </a:r>
          </a:p>
          <a:p>
            <a:pPr marL="171450" lvl="0" indent="-171450">
              <a:buFont typeface="Arial" panose="020B0604020202020204" pitchFamily="34" charset="0"/>
              <a:buChar char="•"/>
            </a:pPr>
            <a:r>
              <a:rPr lang="en-US" dirty="0"/>
              <a:t>RQ 2 – develop text measure of absorption</a:t>
            </a:r>
          </a:p>
          <a:p>
            <a:pPr marL="628650" lvl="1" indent="-171450">
              <a:buFont typeface="Arial" panose="020B0604020202020204" pitchFamily="34" charset="0"/>
              <a:buChar char="•"/>
            </a:pPr>
            <a:r>
              <a:rPr lang="en-US" dirty="0"/>
              <a:t>Evidence of content deficiency</a:t>
            </a:r>
          </a:p>
        </p:txBody>
      </p:sp>
      <p:sp>
        <p:nvSpPr>
          <p:cNvPr id="4" name="Slide Number Placeholder 3"/>
          <p:cNvSpPr>
            <a:spLocks noGrp="1"/>
          </p:cNvSpPr>
          <p:nvPr>
            <p:ph type="sldNum" sz="quarter" idx="5"/>
          </p:nvPr>
        </p:nvSpPr>
        <p:spPr/>
        <p:txBody>
          <a:bodyPr/>
          <a:lstStyle/>
          <a:p>
            <a:fld id="{750429FA-AEA1-4CB5-BA84-FB0F7353015F}" type="slidenum">
              <a:rPr lang="en-GB" smtClean="0"/>
              <a:pPr/>
              <a:t>98</a:t>
            </a:fld>
            <a:endParaRPr lang="en-GB"/>
          </a:p>
        </p:txBody>
      </p:sp>
    </p:spTree>
    <p:extLst>
      <p:ext uri="{BB962C8B-B14F-4D97-AF65-F5344CB8AC3E}">
        <p14:creationId xmlns:p14="http://schemas.microsoft.com/office/powerpoint/2010/main" val="186356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NLP here = word order matters</a:t>
            </a:r>
          </a:p>
        </p:txBody>
      </p:sp>
      <p:sp>
        <p:nvSpPr>
          <p:cNvPr id="4" name="Slide Number Placeholder 3"/>
          <p:cNvSpPr>
            <a:spLocks noGrp="1"/>
          </p:cNvSpPr>
          <p:nvPr>
            <p:ph type="sldNum" sz="quarter" idx="5"/>
          </p:nvPr>
        </p:nvSpPr>
        <p:spPr/>
        <p:txBody>
          <a:bodyPr/>
          <a:lstStyle/>
          <a:p>
            <a:fld id="{750429FA-AEA1-4CB5-BA84-FB0F7353015F}" type="slidenum">
              <a:rPr lang="en-GB" smtClean="0"/>
              <a:pPr/>
              <a:t>99</a:t>
            </a:fld>
            <a:endParaRPr lang="en-GB"/>
          </a:p>
        </p:txBody>
      </p:sp>
    </p:spTree>
    <p:extLst>
      <p:ext uri="{BB962C8B-B14F-4D97-AF65-F5344CB8AC3E}">
        <p14:creationId xmlns:p14="http://schemas.microsoft.com/office/powerpoint/2010/main" val="291973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a:t>
            </a:fld>
            <a:endParaRPr lang="en-GB"/>
          </a:p>
        </p:txBody>
      </p:sp>
    </p:spTree>
    <p:extLst>
      <p:ext uri="{BB962C8B-B14F-4D97-AF65-F5344CB8AC3E}">
        <p14:creationId xmlns:p14="http://schemas.microsoft.com/office/powerpoint/2010/main" val="79936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18</a:t>
            </a:fld>
            <a:endParaRPr lang="en-GB"/>
          </a:p>
        </p:txBody>
      </p:sp>
    </p:spTree>
    <p:extLst>
      <p:ext uri="{BB962C8B-B14F-4D97-AF65-F5344CB8AC3E}">
        <p14:creationId xmlns:p14="http://schemas.microsoft.com/office/powerpoint/2010/main" val="278416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Might not be an exhaustive list, but it is representative</a:t>
            </a:r>
          </a:p>
        </p:txBody>
      </p:sp>
      <p:sp>
        <p:nvSpPr>
          <p:cNvPr id="4" name="Slide Number Placeholder 3"/>
          <p:cNvSpPr>
            <a:spLocks noGrp="1"/>
          </p:cNvSpPr>
          <p:nvPr>
            <p:ph type="sldNum" sz="quarter" idx="5"/>
          </p:nvPr>
        </p:nvSpPr>
        <p:spPr/>
        <p:txBody>
          <a:bodyPr/>
          <a:lstStyle/>
          <a:p>
            <a:fld id="{750429FA-AEA1-4CB5-BA84-FB0F7353015F}" type="slidenum">
              <a:rPr lang="en-GB" smtClean="0"/>
              <a:pPr/>
              <a:t>19</a:t>
            </a:fld>
            <a:endParaRPr lang="en-GB"/>
          </a:p>
        </p:txBody>
      </p:sp>
    </p:spTree>
    <p:extLst>
      <p:ext uri="{BB962C8B-B14F-4D97-AF65-F5344CB8AC3E}">
        <p14:creationId xmlns:p14="http://schemas.microsoft.com/office/powerpoint/2010/main" val="290329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Short, 2010:  Although we advocate a deductive approach as a starting point for our CATA approach, we believe there is value in exploring an inductive approach to content analysis where narrative texts of interest are examined for potential words not identified through deductive procedures alone </a:t>
            </a:r>
          </a:p>
        </p:txBody>
      </p:sp>
      <p:sp>
        <p:nvSpPr>
          <p:cNvPr id="4" name="Slide Number Placeholder 3"/>
          <p:cNvSpPr>
            <a:spLocks noGrp="1"/>
          </p:cNvSpPr>
          <p:nvPr>
            <p:ph type="sldNum" sz="quarter" idx="5"/>
          </p:nvPr>
        </p:nvSpPr>
        <p:spPr/>
        <p:txBody>
          <a:bodyPr/>
          <a:lstStyle/>
          <a:p>
            <a:fld id="{750429FA-AEA1-4CB5-BA84-FB0F7353015F}" type="slidenum">
              <a:rPr lang="en-GB" smtClean="0"/>
              <a:pPr/>
              <a:t>21</a:t>
            </a:fld>
            <a:endParaRPr lang="en-GB"/>
          </a:p>
        </p:txBody>
      </p:sp>
    </p:spTree>
    <p:extLst>
      <p:ext uri="{BB962C8B-B14F-4D97-AF65-F5344CB8AC3E}">
        <p14:creationId xmlns:p14="http://schemas.microsoft.com/office/powerpoint/2010/main" val="332916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22</a:t>
            </a:fld>
            <a:endParaRPr lang="en-GB"/>
          </a:p>
        </p:txBody>
      </p:sp>
    </p:spTree>
    <p:extLst>
      <p:ext uri="{BB962C8B-B14F-4D97-AF65-F5344CB8AC3E}">
        <p14:creationId xmlns:p14="http://schemas.microsoft.com/office/powerpoint/2010/main" val="208938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d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d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9.jp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Footer Placeholder 1">
            <a:extLst>
              <a:ext uri="{FF2B5EF4-FFF2-40B4-BE49-F238E27FC236}">
                <a16:creationId xmlns="" xmlns:a16="http://schemas.microsoft.com/office/drawing/2014/main" id="{255CAE36-21B4-9146-8ED6-A7F57D33DFE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t>
            </a:r>
            <a:r>
              <a:rPr lang="en-US" sz="800" dirty="0"/>
              <a:t>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5" name="Picture 4" descr="SHL_tag_2col_pos_outline.eps">
            <a:extLst>
              <a:ext uri="{FF2B5EF4-FFF2-40B4-BE49-F238E27FC236}">
                <a16:creationId xmlns="" xmlns:a16="http://schemas.microsoft.com/office/drawing/2014/main"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Tree>
    <p:extLst>
      <p:ext uri="{BB962C8B-B14F-4D97-AF65-F5344CB8AC3E}">
        <p14:creationId xmlns:p14="http://schemas.microsoft.com/office/powerpoint/2010/main" val="60331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Long Title (Blue)">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 xmlns:a16="http://schemas.microsoft.com/office/drawing/2014/main" id="{23A2E14D-DCE7-4245-8743-12FDBDC46072}"/>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735727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ong Title (Teal)">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 xmlns:a16="http://schemas.microsoft.com/office/drawing/2014/main" id="{86B76459-8790-5644-8458-FF08F3114FC0}"/>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21759144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Long Title (Lilac)">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 xmlns:a16="http://schemas.microsoft.com/office/drawing/2014/main" id="{CC202858-A824-2F49-B588-053F8C3DBAE4}"/>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32347574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Long Title (Marigo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tx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 xmlns:a16="http://schemas.microsoft.com/office/drawing/2014/main" id="{C17C506E-4872-394C-9E7C-90C8CD3A3F08}"/>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4662683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Long Title (Gray)">
    <p:spTree>
      <p:nvGrpSpPr>
        <p:cNvPr id="1" name=""/>
        <p:cNvGrpSpPr/>
        <p:nvPr/>
      </p:nvGrpSpPr>
      <p:grpSpPr>
        <a:xfrm>
          <a:off x="0" y="0"/>
          <a:ext cx="0" cy="0"/>
          <a:chOff x="0" y="0"/>
          <a:chExt cx="0" cy="0"/>
        </a:xfrm>
      </p:grpSpPr>
      <p:sp>
        <p:nvSpPr>
          <p:cNvPr id="10" name="Rectangle 9"/>
          <p:cNvSpPr/>
          <p:nvPr userDrawn="1"/>
        </p:nvSpPr>
        <p:spPr bwMode="auto">
          <a:xfrm>
            <a:off x="7455638" y="5686438"/>
            <a:ext cx="4480452" cy="1171563"/>
          </a:xfrm>
          <a:prstGeom prst="rect">
            <a:avLst/>
          </a:prstGeom>
          <a:solidFill>
            <a:srgbClr val="FFFFFF"/>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3" name="Rectangle 2"/>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3" name="Footer Placeholder 1">
            <a:extLst>
              <a:ext uri="{FF2B5EF4-FFF2-40B4-BE49-F238E27FC236}">
                <a16:creationId xmlns="" xmlns:a16="http://schemas.microsoft.com/office/drawing/2014/main" id="{C2D4CA14-A55B-D14F-80A6-595F4270CFE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9" name="Picture 8" descr="SHL_tag_2col_pos_outline.eps">
            <a:extLst>
              <a:ext uri="{FF2B5EF4-FFF2-40B4-BE49-F238E27FC236}">
                <a16:creationId xmlns="" xmlns:a16="http://schemas.microsoft.com/office/drawing/2014/main" id="{A98ED0A4-D0A7-2343-80E4-01C79D69A0FD}"/>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
        <p:nvSpPr>
          <p:cNvPr id="14"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5"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6"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Tree>
    <p:extLst>
      <p:ext uri="{BB962C8B-B14F-4D97-AF65-F5344CB8AC3E}">
        <p14:creationId xmlns:p14="http://schemas.microsoft.com/office/powerpoint/2010/main" val="243935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2"/>
                </a:solidFill>
                <a:latin typeface="+mj-lt"/>
                <a:cs typeface="Arial" panose="020B0604020202020204" pitchFamily="34" charset="0"/>
              </a:defRPr>
            </a:lvl1pPr>
          </a:lstStyle>
          <a:p>
            <a:r>
              <a:rPr lang="en-US" dirty="0"/>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tx2"/>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0" name="Footer Placeholder 1">
            <a:extLst>
              <a:ext uri="{FF2B5EF4-FFF2-40B4-BE49-F238E27FC236}">
                <a16:creationId xmlns="" xmlns:a16="http://schemas.microsoft.com/office/drawing/2014/main" id="{70764D5F-943C-8845-9A58-B4F33A1862E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11" name="Picture 10" descr="SHL_tag_2col_pos_outline.eps">
            <a:extLst>
              <a:ext uri="{FF2B5EF4-FFF2-40B4-BE49-F238E27FC236}">
                <a16:creationId xmlns="" xmlns:a16="http://schemas.microsoft.com/office/drawing/2014/main"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 xmlns:a16="http://schemas.microsoft.com/office/drawing/2014/main" id="{F11FFC7F-6025-8F4D-89B6-D388F20F2B7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4260280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2"/>
                </a:solidFill>
              </a:defRPr>
            </a:lvl1pPr>
          </a:lstStyle>
          <a:p>
            <a:r>
              <a:rPr lang="en-US" dirty="0"/>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9" name="Footer Placeholder 1">
            <a:extLst>
              <a:ext uri="{FF2B5EF4-FFF2-40B4-BE49-F238E27FC236}">
                <a16:creationId xmlns="" xmlns:a16="http://schemas.microsoft.com/office/drawing/2014/main" id="{D74B27C1-7404-A943-B5EC-AD1D5750D515}"/>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 xmlns:a16="http://schemas.microsoft.com/office/drawing/2014/main" id="{0C462A92-EE0E-3F4D-82EE-D83980FCA5F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7" name="Footer Placeholder 4">
            <a:extLst>
              <a:ext uri="{FF2B5EF4-FFF2-40B4-BE49-F238E27FC236}">
                <a16:creationId xmlns="" xmlns:a16="http://schemas.microsoft.com/office/drawing/2014/main" id="{8D65CA09-2F3A-5C48-BB55-31E54A99392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2610843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0" name="Footer Placeholder 1">
            <a:extLst>
              <a:ext uri="{FF2B5EF4-FFF2-40B4-BE49-F238E27FC236}">
                <a16:creationId xmlns="" xmlns:a16="http://schemas.microsoft.com/office/drawing/2014/main" id="{F9F5B1DA-E6A4-F54F-8359-17CDEC632FD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9" name="Picture 8" descr="SHL_tag_2col_pos_outline.eps">
            <a:extLst>
              <a:ext uri="{FF2B5EF4-FFF2-40B4-BE49-F238E27FC236}">
                <a16:creationId xmlns="" xmlns:a16="http://schemas.microsoft.com/office/drawing/2014/main" id="{9DDECE1D-80EE-2C4C-B461-18069831B7B1}"/>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7" name="Footer Placeholder 4">
            <a:extLst>
              <a:ext uri="{FF2B5EF4-FFF2-40B4-BE49-F238E27FC236}">
                <a16:creationId xmlns="" xmlns:a16="http://schemas.microsoft.com/office/drawing/2014/main" id="{2AFD53E0-852C-D74E-A0F0-CEC3A54CE52C}"/>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432947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1355635"/>
            <a:ext cx="10956872" cy="4105366"/>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10" name="Picture 9" descr="SHL_tag_2col_pos_outline.eps">
            <a:extLst>
              <a:ext uri="{FF2B5EF4-FFF2-40B4-BE49-F238E27FC236}">
                <a16:creationId xmlns="" xmlns:a16="http://schemas.microsoft.com/office/drawing/2014/main" id="{66DD0B20-29AE-0147-9248-2DFA3AE993F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4" name="Footer Placeholder 4">
            <a:extLst>
              <a:ext uri="{FF2B5EF4-FFF2-40B4-BE49-F238E27FC236}">
                <a16:creationId xmlns="" xmlns:a16="http://schemas.microsoft.com/office/drawing/2014/main" id="{98448656-41A1-DA4E-BE03-FDE616C52F8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9" name="Title 1">
            <a:extLst>
              <a:ext uri="{FF2B5EF4-FFF2-40B4-BE49-F238E27FC236}">
                <a16:creationId xmlns="" xmlns:a16="http://schemas.microsoft.com/office/drawing/2014/main" id="{4AA0CBD8-01AC-C946-8910-72ABEE84A525}"/>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Tree>
    <p:extLst>
      <p:ext uri="{BB962C8B-B14F-4D97-AF65-F5344CB8AC3E}">
        <p14:creationId xmlns:p14="http://schemas.microsoft.com/office/powerpoint/2010/main" val="3833943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Bullet w/ Intro Text ">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2138766"/>
            <a:ext cx="10956872" cy="3440768"/>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2"/>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dirty="0"/>
              <a:t>Click to enter text</a:t>
            </a:r>
          </a:p>
        </p:txBody>
      </p:sp>
      <p:sp>
        <p:nvSpPr>
          <p:cNvPr id="7"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8" name="Picture 7" descr="SHL_tag_2col_pos_outline.eps">
            <a:extLst>
              <a:ext uri="{FF2B5EF4-FFF2-40B4-BE49-F238E27FC236}">
                <a16:creationId xmlns="" xmlns:a16="http://schemas.microsoft.com/office/drawing/2014/main" id="{44DA4A14-F04B-A445-A363-8EE48B557AC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9" name="Footer Placeholder 4">
            <a:extLst>
              <a:ext uri="{FF2B5EF4-FFF2-40B4-BE49-F238E27FC236}">
                <a16:creationId xmlns="" xmlns:a16="http://schemas.microsoft.com/office/drawing/2014/main" id="{5F917976-3754-7C48-84DB-E916465341A5}"/>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9154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Instructions">
    <p:spTree>
      <p:nvGrpSpPr>
        <p:cNvPr id="1" name=""/>
        <p:cNvGrpSpPr/>
        <p:nvPr/>
      </p:nvGrpSpPr>
      <p:grpSpPr>
        <a:xfrm>
          <a:off x="0" y="0"/>
          <a:ext cx="0" cy="0"/>
          <a:chOff x="0" y="0"/>
          <a:chExt cx="0" cy="0"/>
        </a:xfrm>
      </p:grpSpPr>
      <p:sp>
        <p:nvSpPr>
          <p:cNvPr id="4" name="Footer Placeholder 1">
            <a:extLst>
              <a:ext uri="{FF2B5EF4-FFF2-40B4-BE49-F238E27FC236}">
                <a16:creationId xmlns="" xmlns:a16="http://schemas.microsoft.com/office/drawing/2014/main" id="{255CAE36-21B4-9146-8ED6-A7F57D33DFE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
        <p:nvSpPr>
          <p:cNvPr id="6" name="TextBox 5"/>
          <p:cNvSpPr txBox="1"/>
          <p:nvPr userDrawn="1"/>
        </p:nvSpPr>
        <p:spPr bwMode="auto">
          <a:xfrm>
            <a:off x="661505" y="1355725"/>
            <a:ext cx="10975674" cy="147732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342900" lvl="0" indent="-342900" algn="l">
              <a:buFont typeface="+mj-lt"/>
              <a:buAutoNum type="arabicPeriod"/>
            </a:pPr>
            <a:r>
              <a:rPr lang="en-GB" sz="1600" dirty="0">
                <a:solidFill>
                  <a:schemeClr val="tx2"/>
                </a:solidFill>
              </a:rPr>
              <a:t>Title font should be – Arial Black</a:t>
            </a:r>
          </a:p>
          <a:p>
            <a:pPr marL="342900" lvl="0" indent="-342900" algn="l">
              <a:buFont typeface="+mj-lt"/>
              <a:buAutoNum type="arabicPeriod"/>
            </a:pPr>
            <a:r>
              <a:rPr lang="en-GB" sz="1600" dirty="0">
                <a:solidFill>
                  <a:schemeClr val="tx2"/>
                </a:solidFill>
              </a:rPr>
              <a:t>To Insert the footer across all slides:</a:t>
            </a:r>
          </a:p>
          <a:p>
            <a:pPr marL="800100" lvl="1" indent="-342900" algn="l">
              <a:buFont typeface="+mj-lt"/>
              <a:buAutoNum type="arabicPeriod"/>
            </a:pPr>
            <a:r>
              <a:rPr lang="en-GB" sz="1600" dirty="0">
                <a:solidFill>
                  <a:schemeClr val="tx2"/>
                </a:solidFill>
              </a:rPr>
              <a:t>Go</a:t>
            </a:r>
            <a:r>
              <a:rPr lang="en-GB" sz="1600" baseline="0" dirty="0">
                <a:solidFill>
                  <a:schemeClr val="tx2"/>
                </a:solidFill>
              </a:rPr>
              <a:t> to Insert &gt; Header &amp; Footer</a:t>
            </a:r>
          </a:p>
          <a:p>
            <a:pPr marL="800100" lvl="1" indent="-342900" algn="l">
              <a:buFont typeface="+mj-lt"/>
              <a:buAutoNum type="arabicPeriod"/>
            </a:pPr>
            <a:r>
              <a:rPr lang="en-GB" sz="1600" baseline="0" dirty="0">
                <a:solidFill>
                  <a:schemeClr val="tx2"/>
                </a:solidFill>
              </a:rPr>
              <a:t>Select the footer checkbox and edit the value such as “Version:”, “Last Modified:” and the type of document it </a:t>
            </a:r>
            <a:r>
              <a:rPr lang="en-GB" sz="1600" kern="1200" baseline="0" dirty="0">
                <a:solidFill>
                  <a:schemeClr val="tx2"/>
                </a:solidFill>
                <a:latin typeface="Arial" charset="0"/>
                <a:ea typeface="+mn-ea"/>
                <a:cs typeface="+mn-cs"/>
              </a:rPr>
              <a:t>is: </a:t>
            </a:r>
            <a:r>
              <a:rPr lang="en-US" sz="1600" kern="1200" baseline="0" dirty="0">
                <a:solidFill>
                  <a:schemeClr val="tx2"/>
                </a:solidFill>
                <a:latin typeface="Arial" charset="0"/>
                <a:ea typeface="+mn-ea"/>
                <a:cs typeface="+mn-cs"/>
              </a:rPr>
              <a:t>CONFIDENTIAL OR RESTRICTED</a:t>
            </a:r>
            <a:r>
              <a:rPr lang="en-GB" sz="1600" kern="1200" baseline="0" dirty="0">
                <a:solidFill>
                  <a:schemeClr val="tx2"/>
                </a:solidFill>
                <a:latin typeface="Arial" charset="0"/>
                <a:ea typeface="+mn-ea"/>
                <a:cs typeface="+mn-cs"/>
              </a:rPr>
              <a:t>.</a:t>
            </a:r>
          </a:p>
          <a:p>
            <a:pPr marL="800100" lvl="1" indent="-342900" algn="l">
              <a:buFont typeface="+mj-lt"/>
              <a:buAutoNum type="arabicPeriod"/>
            </a:pPr>
            <a:r>
              <a:rPr lang="en-GB" sz="1600" baseline="0" dirty="0">
                <a:solidFill>
                  <a:schemeClr val="tx2"/>
                </a:solidFill>
              </a:rPr>
              <a:t>Select apply to all.</a:t>
            </a:r>
            <a:endParaRPr lang="en-GB" sz="1600" dirty="0">
              <a:solidFill>
                <a:schemeClr val="tx2"/>
              </a:solidFill>
            </a:endParaRPr>
          </a:p>
        </p:txBody>
      </p:sp>
      <p:sp>
        <p:nvSpPr>
          <p:cNvPr id="8" name="Content Placeholder 2"/>
          <p:cNvSpPr>
            <a:spLocks noGrp="1"/>
          </p:cNvSpPr>
          <p:nvPr>
            <p:ph idx="1" hasCustomPrompt="1"/>
          </p:nvPr>
        </p:nvSpPr>
        <p:spPr>
          <a:xfrm>
            <a:off x="661505" y="2833053"/>
            <a:ext cx="10992638" cy="2908035"/>
          </a:xfrm>
          <a:prstGeom prst="rect">
            <a:avLst/>
          </a:prstGeom>
        </p:spPr>
        <p:txBody>
          <a:bodyPr/>
          <a:lstStyle>
            <a:lvl1pPr marL="0" indent="0">
              <a:lnSpc>
                <a:spcPct val="110000"/>
              </a:lnSpc>
              <a:spcBef>
                <a:spcPts val="700"/>
              </a:spcBef>
              <a:buNone/>
              <a:defRPr sz="1600">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pic>
        <p:nvPicPr>
          <p:cNvPr id="9" name="Picture 8" descr="SHL_tag_2col_pos_outline.eps">
            <a:extLst>
              <a:ext uri="{FF2B5EF4-FFF2-40B4-BE49-F238E27FC236}">
                <a16:creationId xmlns="" xmlns:a16="http://schemas.microsoft.com/office/drawing/2014/main"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TextBox 1"/>
          <p:cNvSpPr txBox="1"/>
          <p:nvPr userDrawn="1"/>
        </p:nvSpPr>
        <p:spPr bwMode="auto">
          <a:xfrm>
            <a:off x="600312" y="550168"/>
            <a:ext cx="10970683"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GB" sz="2400" b="1" dirty="0">
                <a:solidFill>
                  <a:srgbClr val="FF0000"/>
                </a:solidFill>
                <a:latin typeface="+mj-lt"/>
              </a:rPr>
              <a:t>Slide Instructions (Delete once slide deck is complete)</a:t>
            </a:r>
            <a:endParaRPr lang="en-US" sz="2400" dirty="0" err="1">
              <a:latin typeface="+mj-lt"/>
            </a:endParaRPr>
          </a:p>
        </p:txBody>
      </p:sp>
    </p:spTree>
    <p:extLst>
      <p:ext uri="{BB962C8B-B14F-4D97-AF65-F5344CB8AC3E}">
        <p14:creationId xmlns:p14="http://schemas.microsoft.com/office/powerpoint/2010/main" val="1974077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5952"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p:cNvSpPr>
            <a:spLocks noGrp="1"/>
          </p:cNvSpPr>
          <p:nvPr>
            <p:ph idx="15" hasCustomPrompt="1"/>
          </p:nvPr>
        </p:nvSpPr>
        <p:spPr>
          <a:xfrm>
            <a:off x="6415195"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9" name="Picture 8" descr="SHL_tag_2col_pos_outline.eps">
            <a:extLst>
              <a:ext uri="{FF2B5EF4-FFF2-40B4-BE49-F238E27FC236}">
                <a16:creationId xmlns="" xmlns:a16="http://schemas.microsoft.com/office/drawing/2014/main" id="{A2D11772-0BF1-134D-8F21-6D784F469620}"/>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8" name="Footer Placeholder 4">
            <a:extLst>
              <a:ext uri="{FF2B5EF4-FFF2-40B4-BE49-F238E27FC236}">
                <a16:creationId xmlns="" xmlns:a16="http://schemas.microsoft.com/office/drawing/2014/main" id="{EC0652B0-F203-604E-992E-9CDCBD22955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690491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w/ Int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enter text</a:t>
            </a:r>
          </a:p>
        </p:txBody>
      </p:sp>
      <p:sp>
        <p:nvSpPr>
          <p:cNvPr id="4"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dirty="0"/>
              <a:t>Click to enter text</a:t>
            </a:r>
          </a:p>
        </p:txBody>
      </p:sp>
      <p:sp>
        <p:nvSpPr>
          <p:cNvPr id="6"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11" name="Picture 10" descr="SHL_tag_2col_pos_outline.eps">
            <a:extLst>
              <a:ext uri="{FF2B5EF4-FFF2-40B4-BE49-F238E27FC236}">
                <a16:creationId xmlns="" xmlns:a16="http://schemas.microsoft.com/office/drawing/2014/main" id="{435A1090-BDF5-A748-8A27-BAF44F87801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4">
            <a:extLst>
              <a:ext uri="{FF2B5EF4-FFF2-40B4-BE49-F238E27FC236}">
                <a16:creationId xmlns="" xmlns:a16="http://schemas.microsoft.com/office/drawing/2014/main" id="{780B2EBE-0E43-EB47-8360-20C04E61F5E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10"/>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186780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auto">
          <a:xfrm>
            <a:off x="2" y="524950"/>
            <a:ext cx="10649414"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 xmlns:a16="http://schemas.microsoft.com/office/drawing/2014/main" id="{4153EA72-34D4-774B-887E-4F03DD1FDDD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Oval 1">
            <a:extLst>
              <a:ext uri="{FF2B5EF4-FFF2-40B4-BE49-F238E27FC236}">
                <a16:creationId xmlns="" xmlns:a16="http://schemas.microsoft.com/office/drawing/2014/main" id="{0F78F8EC-19A6-5145-BB11-F7EA5D4F5364}"/>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2652738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9C522583-9049-5047-9EE7-8B117C9D694F}"/>
              </a:ext>
            </a:extLst>
          </p:cNvPr>
          <p:cNvSpPr/>
          <p:nvPr userDrawn="1"/>
        </p:nvSpPr>
        <p:spPr bwMode="auto">
          <a:xfrm>
            <a:off x="2" y="524950"/>
            <a:ext cx="10649414"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 Placeholder 2">
            <a:extLst>
              <a:ext uri="{FF2B5EF4-FFF2-40B4-BE49-F238E27FC236}">
                <a16:creationId xmlns="" xmlns:a16="http://schemas.microsoft.com/office/drawing/2014/main" id="{01D4A908-139A-DF4E-BBCB-4607E70D8147}"/>
              </a:ext>
            </a:extLst>
          </p:cNvPr>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 xmlns:a16="http://schemas.microsoft.com/office/drawing/2014/main" id="{01EBDCA5-7699-1447-B115-9AFBE3EC68E5}"/>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Oval 12">
            <a:extLst>
              <a:ext uri="{FF2B5EF4-FFF2-40B4-BE49-F238E27FC236}">
                <a16:creationId xmlns="" xmlns:a16="http://schemas.microsoft.com/office/drawing/2014/main" id="{7EB91902-564C-1A42-A6C2-065151FC7C95}"/>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60965980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Green">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D8D51338-F135-674B-AAEF-776CDA01FD67}"/>
              </a:ext>
            </a:extLst>
          </p:cNvPr>
          <p:cNvSpPr/>
          <p:nvPr userDrawn="1"/>
        </p:nvSpPr>
        <p:spPr bwMode="auto">
          <a:xfrm>
            <a:off x="1" y="524950"/>
            <a:ext cx="10682867" cy="184571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 xmlns:a16="http://schemas.microsoft.com/office/drawing/2014/main" id="{AF88717B-ADE8-CC48-AB24-5BBC5874DA66}"/>
              </a:ext>
            </a:extLst>
          </p:cNvPr>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 xmlns:a16="http://schemas.microsoft.com/office/drawing/2014/main" id="{1969D0B7-2E67-284A-8A09-4F737785DAA9}"/>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8" name="Oval 7">
            <a:extLst>
              <a:ext uri="{FF2B5EF4-FFF2-40B4-BE49-F238E27FC236}">
                <a16:creationId xmlns="" xmlns:a16="http://schemas.microsoft.com/office/drawing/2014/main" id="{69557860-5302-8D49-9204-7EE7985A86EC}"/>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743494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temized Divider White">
    <p:spTree>
      <p:nvGrpSpPr>
        <p:cNvPr id="1" name=""/>
        <p:cNvGrpSpPr/>
        <p:nvPr/>
      </p:nvGrpSpPr>
      <p:grpSpPr>
        <a:xfrm>
          <a:off x="0" y="0"/>
          <a:ext cx="0" cy="0"/>
          <a:chOff x="0" y="0"/>
          <a:chExt cx="0" cy="0"/>
        </a:xfrm>
      </p:grpSpPr>
      <p:sp>
        <p:nvSpPr>
          <p:cNvPr id="6" name="Rectangle 3"/>
          <p:cNvSpPr>
            <a:spLocks noGrp="1" noChangeArrowheads="1"/>
          </p:cNvSpPr>
          <p:nvPr>
            <p:ph type="subTitle" idx="1" hasCustomPrompt="1"/>
          </p:nvPr>
        </p:nvSpPr>
        <p:spPr>
          <a:xfrm>
            <a:off x="606275" y="2329543"/>
            <a:ext cx="10905005" cy="3190724"/>
          </a:xfrm>
          <a:prstGeom prst="rect">
            <a:avLst/>
          </a:prstGeom>
        </p:spPr>
        <p:txBody>
          <a:bodyPr/>
          <a:lstStyle>
            <a:lvl1pPr marL="171450" indent="-171450" algn="l" rtl="0" fontAlgn="base">
              <a:lnSpc>
                <a:spcPct val="133000"/>
              </a:lnSpc>
              <a:spcBef>
                <a:spcPct val="21000"/>
              </a:spcBef>
              <a:spcAft>
                <a:spcPct val="0"/>
              </a:spcAft>
              <a:buClr>
                <a:srgbClr val="4D4F53"/>
              </a:buClr>
              <a:buFont typeface="Wingdings" charset="2"/>
              <a:buChar char="§"/>
              <a:defRPr lang="en-GB" sz="1800" dirty="0">
                <a:solidFill>
                  <a:schemeClr val="tx2"/>
                </a:solidFill>
                <a:latin typeface="Arial"/>
                <a:ea typeface="+mn-ea"/>
                <a:cs typeface="Arial"/>
              </a:defRPr>
            </a:lvl1pPr>
          </a:lstStyle>
          <a:p>
            <a:r>
              <a:rPr lang="en-GB" dirty="0"/>
              <a:t>Click to enter itemized divider text</a:t>
            </a:r>
          </a:p>
        </p:txBody>
      </p:sp>
      <p:sp>
        <p:nvSpPr>
          <p:cNvPr id="8" name="Text Placeholder 2"/>
          <p:cNvSpPr>
            <a:spLocks noGrp="1"/>
          </p:cNvSpPr>
          <p:nvPr>
            <p:ph type="body" sz="quarter" idx="10" hasCustomPrompt="1"/>
          </p:nvPr>
        </p:nvSpPr>
        <p:spPr>
          <a:xfrm>
            <a:off x="615952" y="373063"/>
            <a:ext cx="10895329" cy="1332366"/>
          </a:xfrm>
          <a:prstGeom prst="rect">
            <a:avLst/>
          </a:prstGeom>
        </p:spPr>
        <p:txBody>
          <a:bodyPr vert="horz" lIns="0" rIns="0" bIns="91440" anchor="t"/>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2"/>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 xmlns:a16="http://schemas.microsoft.com/office/drawing/2014/main" id="{C1BEABFE-41E4-3B4E-9B06-8B568DEF4406}"/>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632230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 xmlns:a16="http://schemas.microsoft.com/office/drawing/2014/main" id="{15E3A255-4B6C-D143-A164-98EDE27E5EB0}"/>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338559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age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5" name="TextBox 2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 xmlns:a16="http://schemas.microsoft.com/office/drawing/2014/main" id="{1E9B0453-EF2C-0C47-BE42-D3DD8D7A502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0350771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age (Lilac)">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 xmlns:a16="http://schemas.microsoft.com/office/drawing/2014/main" id="{324CE229-CC3A-774D-951A-85DF71D81158}"/>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68975592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Brand_Cover Short Title">
    <p:bg>
      <p:bgRef idx="1001">
        <a:schemeClr val="bg1"/>
      </p:bgRef>
    </p:bg>
    <p:spTree>
      <p:nvGrpSpPr>
        <p:cNvPr id="1" name=""/>
        <p:cNvGrpSpPr/>
        <p:nvPr/>
      </p:nvGrpSpPr>
      <p:grpSpPr>
        <a:xfrm>
          <a:off x="0" y="0"/>
          <a:ext cx="0" cy="0"/>
          <a:chOff x="0" y="0"/>
          <a:chExt cx="0" cy="0"/>
        </a:xfrm>
      </p:grpSpPr>
      <p:sp>
        <p:nvSpPr>
          <p:cNvPr id="12" name="Picture Placeholder 5"/>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sp>
        <p:nvSpPr>
          <p:cNvPr id="15" name="Rectangle 14">
            <a:extLst>
              <a:ext uri="{FF2B5EF4-FFF2-40B4-BE49-F238E27FC236}">
                <a16:creationId xmlns="" xmlns:a16="http://schemas.microsoft.com/office/drawing/2014/main" id="{7094E4C7-1B08-2F47-B97A-5374EA3AA9E0}"/>
              </a:ext>
            </a:extLst>
          </p:cNvPr>
          <p:cNvSpPr/>
          <p:nvPr userDrawn="1"/>
        </p:nvSpPr>
        <p:spPr bwMode="auto">
          <a:xfrm>
            <a:off x="1" y="457213"/>
            <a:ext cx="10002643"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a:extLst>
              <a:ext uri="{FF2B5EF4-FFF2-40B4-BE49-F238E27FC236}">
                <a16:creationId xmlns="" xmlns:a16="http://schemas.microsoft.com/office/drawing/2014/main" id="{46B2FF20-E02A-F54D-A1E7-DF64024C30E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20" name="Text Placeholder 2">
            <a:extLst>
              <a:ext uri="{FF2B5EF4-FFF2-40B4-BE49-F238E27FC236}">
                <a16:creationId xmlns="" xmlns:a16="http://schemas.microsoft.com/office/drawing/2014/main" id="{3CA48EAC-828C-DE44-B95B-80B0BD1210FB}"/>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 xmlns:a16="http://schemas.microsoft.com/office/drawing/2014/main" id="{7CED8B68-81D3-0044-9677-4A7818E48633}"/>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descr="SHL_tag_2col_pos_outline.eps">
            <a:extLst>
              <a:ext uri="{FF2B5EF4-FFF2-40B4-BE49-F238E27FC236}">
                <a16:creationId xmlns="" xmlns:a16="http://schemas.microsoft.com/office/drawing/2014/main" id="{2326337B-A220-B74B-A1A7-4A15817B437D}"/>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7" name="Oval 16">
            <a:extLst>
              <a:ext uri="{FF2B5EF4-FFF2-40B4-BE49-F238E27FC236}">
                <a16:creationId xmlns="" xmlns:a16="http://schemas.microsoft.com/office/drawing/2014/main" id="{459C28B4-FB79-D442-896F-A724AA2E032C}"/>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7782722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hort Title (Image)">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1" y="457213"/>
            <a:ext cx="11581403" cy="3235714"/>
            <a:chOff x="1" y="457213"/>
            <a:chExt cx="11581403" cy="3235714"/>
          </a:xfrm>
          <a:blipFill>
            <a:blip r:embed="rId2"/>
            <a:stretch>
              <a:fillRect/>
            </a:stretch>
          </a:blipFill>
        </p:grpSpPr>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1" y="457213"/>
              <a:ext cx="10058399"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Oval 1">
              <a:extLst>
                <a:ext uri="{FF2B5EF4-FFF2-40B4-BE49-F238E27FC236}">
                  <a16:creationId xmlns="" xmlns:a16="http://schemas.microsoft.com/office/drawing/2014/main" id="{F7283D0A-F99A-EC45-ADEC-CDF2A0EC8D1C}"/>
                </a:ext>
              </a:extLst>
            </p:cNvPr>
            <p:cNvSpPr/>
            <p:nvPr userDrawn="1"/>
          </p:nvSpPr>
          <p:spPr bwMode="auto">
            <a:xfrm>
              <a:off x="8345690" y="457213"/>
              <a:ext cx="3235714" cy="3235714"/>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descr="SHL_tag_2col_pos_outline.eps">
            <a:extLst>
              <a:ext uri="{FF2B5EF4-FFF2-40B4-BE49-F238E27FC236}">
                <a16:creationId xmlns="" xmlns:a16="http://schemas.microsoft.com/office/drawing/2014/main" id="{81AB19D6-1157-ED41-82C7-71E35063A466}"/>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
        <p:nvSpPr>
          <p:cNvPr id="16" name="Oval 15">
            <a:extLst>
              <a:ext uri="{FF2B5EF4-FFF2-40B4-BE49-F238E27FC236}">
                <a16:creationId xmlns="" xmlns:a16="http://schemas.microsoft.com/office/drawing/2014/main" id="{F7283D0A-F99A-EC45-ADEC-CDF2A0EC8D1C}"/>
              </a:ext>
            </a:extLst>
          </p:cNvPr>
          <p:cNvSpPr/>
          <p:nvPr userDrawn="1"/>
        </p:nvSpPr>
        <p:spPr bwMode="auto">
          <a:xfrm>
            <a:off x="8345689" y="457213"/>
            <a:ext cx="3235714" cy="3235714"/>
          </a:xfrm>
          <a:prstGeom prst="ellipse">
            <a:avLst/>
          </a:prstGeom>
          <a:solidFill>
            <a:srgbClr val="78D64B">
              <a:alpha val="89020"/>
            </a:srgb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52850641"/>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Brand_Cover Short Title (Blue)">
    <p:spTree>
      <p:nvGrpSpPr>
        <p:cNvPr id="1" name=""/>
        <p:cNvGrpSpPr/>
        <p:nvPr/>
      </p:nvGrpSpPr>
      <p:grpSpPr>
        <a:xfrm>
          <a:off x="0" y="0"/>
          <a:ext cx="0" cy="0"/>
          <a:chOff x="0" y="0"/>
          <a:chExt cx="0" cy="0"/>
        </a:xfrm>
      </p:grpSpPr>
      <p:sp>
        <p:nvSpPr>
          <p:cNvPr id="10" name="Picture Placeholder 5">
            <a:extLst>
              <a:ext uri="{FF2B5EF4-FFF2-40B4-BE49-F238E27FC236}">
                <a16:creationId xmlns="" xmlns:a16="http://schemas.microsoft.com/office/drawing/2014/main" id="{478988CD-E29B-F140-BAF6-63EF001489E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sp>
        <p:nvSpPr>
          <p:cNvPr id="15" name="Rectangle 14">
            <a:extLst>
              <a:ext uri="{FF2B5EF4-FFF2-40B4-BE49-F238E27FC236}">
                <a16:creationId xmlns="" xmlns:a16="http://schemas.microsoft.com/office/drawing/2014/main" id="{0EAD6F6E-72D2-BC4B-81FB-B8EC8E5DEF2C}"/>
              </a:ext>
            </a:extLst>
          </p:cNvPr>
          <p:cNvSpPr/>
          <p:nvPr userDrawn="1"/>
        </p:nvSpPr>
        <p:spPr bwMode="auto">
          <a:xfrm>
            <a:off x="1" y="457213"/>
            <a:ext cx="10002643" cy="3235714"/>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a:extLst>
              <a:ext uri="{FF2B5EF4-FFF2-40B4-BE49-F238E27FC236}">
                <a16:creationId xmlns="" xmlns:a16="http://schemas.microsoft.com/office/drawing/2014/main" id="{224E4F5C-A480-FC42-9108-4974D3EBEB49}"/>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9" name="Text Placeholder 2">
            <a:extLst>
              <a:ext uri="{FF2B5EF4-FFF2-40B4-BE49-F238E27FC236}">
                <a16:creationId xmlns="" xmlns:a16="http://schemas.microsoft.com/office/drawing/2014/main" id="{2C1A1100-8D3A-3440-9E50-1204B4A40CEA}"/>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 xmlns:a16="http://schemas.microsoft.com/office/drawing/2014/main" id="{E15D8B3F-7835-C04F-8E83-4BCC291CB9BC}"/>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1" name="Picture 10" descr="SHL_tag_2col_pos_outline.eps">
            <a:extLst>
              <a:ext uri="{FF2B5EF4-FFF2-40B4-BE49-F238E27FC236}">
                <a16:creationId xmlns="" xmlns:a16="http://schemas.microsoft.com/office/drawing/2014/main" id="{41C9F01C-DA95-1541-AC04-A3B1C33FD891}"/>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2" name="Oval 11">
            <a:extLst>
              <a:ext uri="{FF2B5EF4-FFF2-40B4-BE49-F238E27FC236}">
                <a16:creationId xmlns="" xmlns:a16="http://schemas.microsoft.com/office/drawing/2014/main" id="{9E1C028F-C02E-4D43-891E-D9EBDA09B003}"/>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8027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Brand_Cover Short Title (Teal)">
    <p:spTree>
      <p:nvGrpSpPr>
        <p:cNvPr id="1" name=""/>
        <p:cNvGrpSpPr/>
        <p:nvPr/>
      </p:nvGrpSpPr>
      <p:grpSpPr>
        <a:xfrm>
          <a:off x="0" y="0"/>
          <a:ext cx="0" cy="0"/>
          <a:chOff x="0" y="0"/>
          <a:chExt cx="0" cy="0"/>
        </a:xfrm>
      </p:grpSpPr>
      <p:sp>
        <p:nvSpPr>
          <p:cNvPr id="12" name="Picture Placeholder 5">
            <a:extLst>
              <a:ext uri="{FF2B5EF4-FFF2-40B4-BE49-F238E27FC236}">
                <a16:creationId xmlns="" xmlns:a16="http://schemas.microsoft.com/office/drawing/2014/main" id="{570C16FE-63F1-3F47-861A-3D476CEA2CD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13" name="Rectangle 12">
            <a:extLst>
              <a:ext uri="{FF2B5EF4-FFF2-40B4-BE49-F238E27FC236}">
                <a16:creationId xmlns="" xmlns:a16="http://schemas.microsoft.com/office/drawing/2014/main" id="{5A68A510-506F-5F42-A355-8A7E7F287803}"/>
              </a:ext>
            </a:extLst>
          </p:cNvPr>
          <p:cNvSpPr/>
          <p:nvPr userDrawn="1"/>
        </p:nvSpPr>
        <p:spPr bwMode="auto">
          <a:xfrm>
            <a:off x="1" y="457213"/>
            <a:ext cx="10047248" cy="3235714"/>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 Placeholder 2">
            <a:extLst>
              <a:ext uri="{FF2B5EF4-FFF2-40B4-BE49-F238E27FC236}">
                <a16:creationId xmlns="" xmlns:a16="http://schemas.microsoft.com/office/drawing/2014/main" id="{4EA7A4F9-4938-8A4D-89ED-8527A5285CBB}"/>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BEE14CCF-833D-F84C-AD9F-74F25D3392E8}"/>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 xmlns:a16="http://schemas.microsoft.com/office/drawing/2014/main" id="{BF9A7FB1-2A07-CE45-A2F6-7EEF59D2B15F}"/>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0" name="Picture 9" descr="SHL_tag_2col_pos_outline.eps">
            <a:extLst>
              <a:ext uri="{FF2B5EF4-FFF2-40B4-BE49-F238E27FC236}">
                <a16:creationId xmlns="" xmlns:a16="http://schemas.microsoft.com/office/drawing/2014/main" id="{90AAA03B-18A2-EB4D-A32E-7F3518A91533}"/>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1" name="Oval 10">
            <a:extLst>
              <a:ext uri="{FF2B5EF4-FFF2-40B4-BE49-F238E27FC236}">
                <a16:creationId xmlns="" xmlns:a16="http://schemas.microsoft.com/office/drawing/2014/main" id="{B88BFD72-A640-5D42-9A49-545D93F30D1F}"/>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926527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Brand_Cover Long Title">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ln>
                <a:noFill/>
              </a:ln>
              <a:solidFill>
                <a:srgbClr val="FFFFFF"/>
              </a:solidFill>
            </a:endParaRPr>
          </a:p>
        </p:txBody>
      </p:sp>
      <p:sp>
        <p:nvSpPr>
          <p:cNvPr id="16"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7"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8"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Picture Placeholder 5">
            <a:extLst>
              <a:ext uri="{FF2B5EF4-FFF2-40B4-BE49-F238E27FC236}">
                <a16:creationId xmlns="" xmlns:a16="http://schemas.microsoft.com/office/drawing/2014/main" id="{C4DABAE9-EA4E-E449-B706-A770A5FB0C1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2" name="Picture 11" descr="SHL_tag_2col_pos_outline.eps">
            <a:extLst>
              <a:ext uri="{FF2B5EF4-FFF2-40B4-BE49-F238E27FC236}">
                <a16:creationId xmlns="" xmlns:a16="http://schemas.microsoft.com/office/drawing/2014/main" id="{041C679E-D38A-264D-B9BF-E6551E1073A9}"/>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0"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87463876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Brand_Cover Long Title (Gray)">
    <p:spTree>
      <p:nvGrpSpPr>
        <p:cNvPr id="1" name=""/>
        <p:cNvGrpSpPr/>
        <p:nvPr/>
      </p:nvGrpSpPr>
      <p:grpSpPr>
        <a:xfrm>
          <a:off x="0" y="0"/>
          <a:ext cx="0" cy="0"/>
          <a:chOff x="0" y="0"/>
          <a:chExt cx="0" cy="0"/>
        </a:xfrm>
      </p:grpSpPr>
      <p:sp>
        <p:nvSpPr>
          <p:cNvPr id="9" name="Rectangle 8"/>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5"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6" name="Text Placeholder 2"/>
          <p:cNvSpPr>
            <a:spLocks noGrp="1"/>
          </p:cNvSpPr>
          <p:nvPr>
            <p:ph type="body" sz="quarter" idx="10" hasCustomPrompt="1"/>
          </p:nvPr>
        </p:nvSpPr>
        <p:spPr>
          <a:xfrm>
            <a:off x="615950" y="360324"/>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7" name="Text Placeholder 2"/>
          <p:cNvSpPr>
            <a:spLocks noGrp="1"/>
          </p:cNvSpPr>
          <p:nvPr>
            <p:ph type="body" sz="quarter" idx="12" hasCustomPrompt="1"/>
          </p:nvPr>
        </p:nvSpPr>
        <p:spPr>
          <a:xfrm>
            <a:off x="615950" y="1959171"/>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1" name="Picture Placeholder 5">
            <a:extLst>
              <a:ext uri="{FF2B5EF4-FFF2-40B4-BE49-F238E27FC236}">
                <a16:creationId xmlns="" xmlns:a16="http://schemas.microsoft.com/office/drawing/2014/main" id="{6295B5C3-81E9-6642-888A-E9CE0AA09461}"/>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0" name="Picture 9" descr="SHL_tag_2col_pos_outline.eps">
            <a:extLst>
              <a:ext uri="{FF2B5EF4-FFF2-40B4-BE49-F238E27FC236}">
                <a16:creationId xmlns="" xmlns:a16="http://schemas.microsoft.com/office/drawing/2014/main" id="{614DBAC7-8430-1744-8FC4-1D4EAD6C8AAC}"/>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2"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397887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Brand_Roadmap">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2"/>
                </a:solidFill>
                <a:latin typeface="+mj-lt"/>
                <a:cs typeface="Arial" panose="020B0604020202020204" pitchFamily="34" charset="0"/>
              </a:defRPr>
            </a:lvl1pPr>
          </a:lstStyle>
          <a:p>
            <a:r>
              <a:rPr lang="en-US" dirty="0"/>
              <a:t>Include This Roadmap Layout or the Agenda Layout</a:t>
            </a:r>
          </a:p>
        </p:txBody>
      </p:sp>
      <p:sp>
        <p:nvSpPr>
          <p:cNvPr id="12" name="Text Placeholder 6"/>
          <p:cNvSpPr>
            <a:spLocks noGrp="1"/>
          </p:cNvSpPr>
          <p:nvPr>
            <p:ph type="body" sz="quarter" idx="19" hasCustomPrompt="1"/>
          </p:nvPr>
        </p:nvSpPr>
        <p:spPr>
          <a:xfrm>
            <a:off x="3419929"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3" name="Text Placeholder 6"/>
          <p:cNvSpPr>
            <a:spLocks noGrp="1"/>
          </p:cNvSpPr>
          <p:nvPr>
            <p:ph type="body" sz="quarter" idx="20" hasCustomPrompt="1"/>
          </p:nvPr>
        </p:nvSpPr>
        <p:spPr>
          <a:xfrm>
            <a:off x="6230255"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8" name="Text Placeholder 6"/>
          <p:cNvSpPr>
            <a:spLocks noGrp="1"/>
          </p:cNvSpPr>
          <p:nvPr>
            <p:ph type="body" sz="quarter" idx="21" hasCustomPrompt="1"/>
          </p:nvPr>
        </p:nvSpPr>
        <p:spPr>
          <a:xfrm>
            <a:off x="9040583"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1" name="Text Placeholder 6"/>
          <p:cNvSpPr>
            <a:spLocks noGrp="1"/>
          </p:cNvSpPr>
          <p:nvPr>
            <p:ph type="body" sz="quarter" idx="22" hasCustomPrompt="1"/>
          </p:nvPr>
        </p:nvSpPr>
        <p:spPr>
          <a:xfrm>
            <a:off x="615757" y="2035159"/>
            <a:ext cx="2539700" cy="1038225"/>
          </a:xfrm>
          <a:prstGeom prst="rect">
            <a:avLst/>
          </a:prstGeom>
          <a:solidFill>
            <a:schemeClr val="tx2"/>
          </a:solidFill>
          <a:ln>
            <a:solidFill>
              <a:schemeClr val="tx2"/>
            </a:solid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7" name="Picture Placeholder 5">
            <a:extLst>
              <a:ext uri="{FF2B5EF4-FFF2-40B4-BE49-F238E27FC236}">
                <a16:creationId xmlns="" xmlns:a16="http://schemas.microsoft.com/office/drawing/2014/main" id="{A9E278B9-664E-354F-A1B9-FA1E2512A16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4" name="Picture 13" descr="SHL_tag_2col_pos_outline.eps">
            <a:extLst>
              <a:ext uri="{FF2B5EF4-FFF2-40B4-BE49-F238E27FC236}">
                <a16:creationId xmlns="" xmlns:a16="http://schemas.microsoft.com/office/drawing/2014/main" id="{69BCB360-58CC-5E4A-8B6C-659B53A4A52F}"/>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5" name="Footer Placeholder 4">
            <a:extLst>
              <a:ext uri="{FF2B5EF4-FFF2-40B4-BE49-F238E27FC236}">
                <a16:creationId xmlns="" xmlns:a16="http://schemas.microsoft.com/office/drawing/2014/main" id="{B82BFA17-D710-7D4A-87DF-CA6EE24F42B1}"/>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136118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Brand_Agenda">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2"/>
                </a:solidFill>
              </a:defRPr>
            </a:lvl1pPr>
          </a:lstStyle>
          <a:p>
            <a:r>
              <a:rPr lang="en-US" dirty="0"/>
              <a:t>Agenda</a:t>
            </a:r>
          </a:p>
        </p:txBody>
      </p:sp>
      <p:sp>
        <p:nvSpPr>
          <p:cNvPr id="10"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8" name="Picture Placeholder 5">
            <a:extLst>
              <a:ext uri="{FF2B5EF4-FFF2-40B4-BE49-F238E27FC236}">
                <a16:creationId xmlns="" xmlns:a16="http://schemas.microsoft.com/office/drawing/2014/main" id="{AAFBE2D5-8FF0-9A42-B60F-E81D97FA852E}"/>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1" name="Picture 10" descr="SHL_tag_2col_pos_outline.eps">
            <a:extLst>
              <a:ext uri="{FF2B5EF4-FFF2-40B4-BE49-F238E27FC236}">
                <a16:creationId xmlns="" xmlns:a16="http://schemas.microsoft.com/office/drawing/2014/main" id="{2DFE827E-C2E7-8F46-B290-87528B810CA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 xmlns:a16="http://schemas.microsoft.com/office/drawing/2014/main" id="{4AC9ACA6-0E30-6944-94D0-9869226CA86B}"/>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004250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Brand_Basic Tex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1"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3" name="Picture Placeholder 5">
            <a:extLst>
              <a:ext uri="{FF2B5EF4-FFF2-40B4-BE49-F238E27FC236}">
                <a16:creationId xmlns="" xmlns:a16="http://schemas.microsoft.com/office/drawing/2014/main" id="{C57A8065-E110-2E4F-BC1A-AACFD9DBEE0D}"/>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9" name="Picture 8" descr="SHL_tag_2col_pos_outline.eps">
            <a:extLst>
              <a:ext uri="{FF2B5EF4-FFF2-40B4-BE49-F238E27FC236}">
                <a16:creationId xmlns="" xmlns:a16="http://schemas.microsoft.com/office/drawing/2014/main" id="{9FC7E652-8A1D-4443-AAD2-1F0C8D78A90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4">
            <a:extLst>
              <a:ext uri="{FF2B5EF4-FFF2-40B4-BE49-F238E27FC236}">
                <a16:creationId xmlns="" xmlns:a16="http://schemas.microsoft.com/office/drawing/2014/main" id="{1CD2FCE8-6DDF-A743-AA28-54BA5FD7F91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4"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191102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Brand_Basic Bulle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1355635"/>
            <a:ext cx="10956872" cy="4105366"/>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2" name="Picture Placeholder 5">
            <a:extLst>
              <a:ext uri="{FF2B5EF4-FFF2-40B4-BE49-F238E27FC236}">
                <a16:creationId xmlns="" xmlns:a16="http://schemas.microsoft.com/office/drawing/2014/main" id="{51190599-C72D-6E4D-AA2F-E48F12442515}"/>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8" name="Picture 7" descr="SHL_tag_2col_pos_outline.eps">
            <a:extLst>
              <a:ext uri="{FF2B5EF4-FFF2-40B4-BE49-F238E27FC236}">
                <a16:creationId xmlns="" xmlns:a16="http://schemas.microsoft.com/office/drawing/2014/main" id="{DCCE371C-83E5-C841-8BC3-63E34C9B2935}"/>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4">
            <a:extLst>
              <a:ext uri="{FF2B5EF4-FFF2-40B4-BE49-F238E27FC236}">
                <a16:creationId xmlns="" xmlns:a16="http://schemas.microsoft.com/office/drawing/2014/main" id="{330B23F8-A78A-FB46-98EA-E38EA64D559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4"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011431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Brand_Basic Bullet w/ Intro Text ">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2138766"/>
            <a:ext cx="10956872" cy="3440768"/>
          </a:xfrm>
          <a:prstGeom prst="rect">
            <a:avLst/>
          </a:prstGeom>
        </p:spPr>
        <p:txBody>
          <a:bodyPr/>
          <a:lstStyle>
            <a:lvl1pPr>
              <a:defRPr sz="2000" baseline="0">
                <a:solidFill>
                  <a:schemeClr val="tx2"/>
                </a:solidFill>
                <a:latin typeface="Arial"/>
                <a:cs typeface="Arial"/>
              </a:defRPr>
            </a:lvl1pPr>
            <a:lvl2pPr>
              <a:defRPr sz="1800" baseline="0">
                <a:solidFill>
                  <a:schemeClr val="tx2"/>
                </a:solidFill>
                <a:latin typeface="Arial"/>
                <a:cs typeface="Arial"/>
              </a:defRPr>
            </a:lvl2pPr>
            <a:lvl3pPr>
              <a:defRPr sz="1600" baseline="0">
                <a:solidFill>
                  <a:schemeClr val="tx2"/>
                </a:solidFill>
                <a:latin typeface="Arial"/>
                <a:cs typeface="Arial"/>
              </a:defRPr>
            </a:lvl3pPr>
            <a:lvl4pPr>
              <a:defRPr sz="1400" baseline="0">
                <a:solidFill>
                  <a:schemeClr val="tx2"/>
                </a:solidFill>
                <a:latin typeface="Arial"/>
                <a:cs typeface="Arial"/>
              </a:defRPr>
            </a:lvl4pPr>
            <a:lvl5pPr>
              <a:defRPr sz="1400" baseline="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2"/>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dirty="0"/>
              <a:t>Click to enter text</a:t>
            </a:r>
          </a:p>
        </p:txBody>
      </p:sp>
      <p:sp>
        <p:nvSpPr>
          <p:cNvPr id="13"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5" name="Picture Placeholder 5">
            <a:extLst>
              <a:ext uri="{FF2B5EF4-FFF2-40B4-BE49-F238E27FC236}">
                <a16:creationId xmlns="" xmlns:a16="http://schemas.microsoft.com/office/drawing/2014/main" id="{1F7AD809-961F-194A-8FFB-FC26FEA192A0}"/>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1" name="Picture 10" descr="SHL_tag_2col_pos_outline.eps">
            <a:extLst>
              <a:ext uri="{FF2B5EF4-FFF2-40B4-BE49-F238E27FC236}">
                <a16:creationId xmlns="" xmlns:a16="http://schemas.microsoft.com/office/drawing/2014/main" id="{9D0D3814-D023-9948-9A22-E86D8EECF702}"/>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 xmlns:a16="http://schemas.microsoft.com/office/drawing/2014/main" id="{1C808AB2-6B2C-F748-AB99-86AC38556AD6}"/>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864316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Brand_Two Column ">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615952"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2"/>
          <p:cNvSpPr>
            <a:spLocks noGrp="1"/>
          </p:cNvSpPr>
          <p:nvPr>
            <p:ph idx="15" hasCustomPrompt="1"/>
          </p:nvPr>
        </p:nvSpPr>
        <p:spPr>
          <a:xfrm>
            <a:off x="6415195"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4" name="Picture Placeholder 5">
            <a:extLst>
              <a:ext uri="{FF2B5EF4-FFF2-40B4-BE49-F238E27FC236}">
                <a16:creationId xmlns="" xmlns:a16="http://schemas.microsoft.com/office/drawing/2014/main" id="{2261F29A-D4E6-BF44-9D94-050475643BE7}"/>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0" name="Picture 9" descr="SHL_tag_2col_pos_outline.eps">
            <a:extLst>
              <a:ext uri="{FF2B5EF4-FFF2-40B4-BE49-F238E27FC236}">
                <a16:creationId xmlns="" xmlns:a16="http://schemas.microsoft.com/office/drawing/2014/main" id="{99A45B95-6AA8-5C4C-8742-7A6C7D4F5D76}"/>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4">
            <a:extLst>
              <a:ext uri="{FF2B5EF4-FFF2-40B4-BE49-F238E27FC236}">
                <a16:creationId xmlns="" xmlns:a16="http://schemas.microsoft.com/office/drawing/2014/main" id="{7E49F77C-C4AD-8D41-A14C-41969352038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10395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hort Title (Image 2)">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1" y="457213"/>
            <a:ext cx="11581403" cy="3235714"/>
            <a:chOff x="1" y="457213"/>
            <a:chExt cx="11581403" cy="3235714"/>
          </a:xfrm>
          <a:blipFill dpi="0" rotWithShape="1">
            <a:blip r:embed="rId2"/>
            <a:srcRect/>
            <a:stretch>
              <a:fillRect l="-3000" t="-22000" b="-2000"/>
            </a:stretch>
          </a:blipFill>
        </p:grpSpPr>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1" y="457213"/>
              <a:ext cx="10058399"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Oval 1">
              <a:extLst>
                <a:ext uri="{FF2B5EF4-FFF2-40B4-BE49-F238E27FC236}">
                  <a16:creationId xmlns="" xmlns:a16="http://schemas.microsoft.com/office/drawing/2014/main" id="{F7283D0A-F99A-EC45-ADEC-CDF2A0EC8D1C}"/>
                </a:ext>
              </a:extLst>
            </p:cNvPr>
            <p:cNvSpPr/>
            <p:nvPr userDrawn="1"/>
          </p:nvSpPr>
          <p:spPr bwMode="auto">
            <a:xfrm>
              <a:off x="8345690" y="457213"/>
              <a:ext cx="3235714" cy="3235714"/>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descr="SHL_tag_2col_pos_outline.eps">
            <a:extLst>
              <a:ext uri="{FF2B5EF4-FFF2-40B4-BE49-F238E27FC236}">
                <a16:creationId xmlns="" xmlns:a16="http://schemas.microsoft.com/office/drawing/2014/main" id="{81AB19D6-1157-ED41-82C7-71E35063A466}"/>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
        <p:nvSpPr>
          <p:cNvPr id="16" name="Oval 15">
            <a:extLst>
              <a:ext uri="{FF2B5EF4-FFF2-40B4-BE49-F238E27FC236}">
                <a16:creationId xmlns="" xmlns:a16="http://schemas.microsoft.com/office/drawing/2014/main" id="{F7283D0A-F99A-EC45-ADEC-CDF2A0EC8D1C}"/>
              </a:ext>
            </a:extLst>
          </p:cNvPr>
          <p:cNvSpPr/>
          <p:nvPr userDrawn="1"/>
        </p:nvSpPr>
        <p:spPr bwMode="auto">
          <a:xfrm>
            <a:off x="8345689" y="457213"/>
            <a:ext cx="3235714" cy="3235714"/>
          </a:xfrm>
          <a:prstGeom prst="ellipse">
            <a:avLst/>
          </a:prstGeom>
          <a:solidFill>
            <a:srgbClr val="78D64B"/>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7928670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Brand_Two-Column w/ Intro Text">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enter text</a:t>
            </a:r>
          </a:p>
        </p:txBody>
      </p:sp>
      <p:sp>
        <p:nvSpPr>
          <p:cNvPr id="13"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dirty="0"/>
              <a:t>Click to enter text</a:t>
            </a:r>
          </a:p>
        </p:txBody>
      </p:sp>
      <p:sp>
        <p:nvSpPr>
          <p:cNvPr id="17"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9" name="Picture Placeholder 5">
            <a:extLst>
              <a:ext uri="{FF2B5EF4-FFF2-40B4-BE49-F238E27FC236}">
                <a16:creationId xmlns="" xmlns:a16="http://schemas.microsoft.com/office/drawing/2014/main" id="{89EC8D14-914B-374C-A828-E01DEB0E7F8D}"/>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4" name="Picture 13" descr="SHL_tag_2col_pos_outline.eps">
            <a:extLst>
              <a:ext uri="{FF2B5EF4-FFF2-40B4-BE49-F238E27FC236}">
                <a16:creationId xmlns="" xmlns:a16="http://schemas.microsoft.com/office/drawing/2014/main" id="{1F62466E-2936-B748-B9BA-4E7D8D0174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 xmlns:a16="http://schemas.microsoft.com/office/drawing/2014/main" id="{3C7D2341-5493-3D4E-883B-996910307EE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20" name="Footer Placeholder 1">
            <a:extLst>
              <a:ext uri="{FF2B5EF4-FFF2-40B4-BE49-F238E27FC236}">
                <a16:creationId xmlns="" xmlns:a16="http://schemas.microsoft.com/office/drawing/2014/main" id="{82764B13-0D4A-3040-A652-B414ABC26ACD}"/>
              </a:ext>
            </a:extLst>
          </p:cNvPr>
          <p:cNvSpPr>
            <a:spLocks noGrp="1"/>
          </p:cNvSpPr>
          <p:nvPr>
            <p:ph type="ftr" sz="quarter" idx="18"/>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69915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Brand_Divider Gray">
    <p:bg>
      <p:bgRef idx="1001">
        <a:schemeClr val="bg1"/>
      </p:bgRef>
    </p:bg>
    <p:spTree>
      <p:nvGrpSpPr>
        <p:cNvPr id="1" name=""/>
        <p:cNvGrpSpPr/>
        <p:nvPr/>
      </p:nvGrpSpPr>
      <p:grpSpPr>
        <a:xfrm>
          <a:off x="0" y="0"/>
          <a:ext cx="0" cy="0"/>
          <a:chOff x="0" y="0"/>
          <a:chExt cx="0" cy="0"/>
        </a:xfrm>
      </p:grpSpPr>
      <p:sp>
        <p:nvSpPr>
          <p:cNvPr id="14" name="Picture Placeholder 5">
            <a:extLst>
              <a:ext uri="{FF2B5EF4-FFF2-40B4-BE49-F238E27FC236}">
                <a16:creationId xmlns="" xmlns:a16="http://schemas.microsoft.com/office/drawing/2014/main" id="{C401B2A0-7024-5843-82FE-0626CB71DABE}"/>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17" name="Rectangle 16">
            <a:extLst>
              <a:ext uri="{FF2B5EF4-FFF2-40B4-BE49-F238E27FC236}">
                <a16:creationId xmlns="" xmlns:a16="http://schemas.microsoft.com/office/drawing/2014/main" id="{71180967-66D1-074F-B4DE-303196FC30F7}"/>
              </a:ext>
            </a:extLst>
          </p:cNvPr>
          <p:cNvSpPr/>
          <p:nvPr userDrawn="1"/>
        </p:nvSpPr>
        <p:spPr bwMode="auto">
          <a:xfrm>
            <a:off x="0" y="524950"/>
            <a:ext cx="10649415"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a:extLst>
              <a:ext uri="{FF2B5EF4-FFF2-40B4-BE49-F238E27FC236}">
                <a16:creationId xmlns="" xmlns:a16="http://schemas.microsoft.com/office/drawing/2014/main" id="{7616FCE2-7E8F-B244-A280-85D367007F4A}"/>
              </a:ext>
            </a:extLst>
          </p:cNvPr>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8" name="Picture 7" descr="SHL_tag_2col_pos_outline.eps">
            <a:extLst>
              <a:ext uri="{FF2B5EF4-FFF2-40B4-BE49-F238E27FC236}">
                <a16:creationId xmlns="" xmlns:a16="http://schemas.microsoft.com/office/drawing/2014/main" id="{1B551F06-FD15-C14D-AB99-E1B68C5B311E}"/>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Oval 1">
            <a:extLst>
              <a:ext uri="{FF2B5EF4-FFF2-40B4-BE49-F238E27FC236}">
                <a16:creationId xmlns="" xmlns:a16="http://schemas.microsoft.com/office/drawing/2014/main" id="{1DC3FC48-E337-6648-A403-DFD071F7B949}"/>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4798976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Brand_Divider">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08" y="6224588"/>
            <a:ext cx="1119632" cy="361950"/>
          </a:xfrm>
          <a:prstGeom prst="rect">
            <a:avLst/>
          </a:prstGeom>
        </p:spPr>
      </p:pic>
      <p:sp>
        <p:nvSpPr>
          <p:cNvPr id="12" name="Rectangle 11"/>
          <p:cNvSpPr/>
          <p:nvPr userDrawn="1"/>
        </p:nvSpPr>
        <p:spPr bwMode="auto">
          <a:xfrm>
            <a:off x="0" y="524950"/>
            <a:ext cx="10760927"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5" name="Picture Placeholder 5">
            <a:extLst>
              <a:ext uri="{FF2B5EF4-FFF2-40B4-BE49-F238E27FC236}">
                <a16:creationId xmlns="" xmlns:a16="http://schemas.microsoft.com/office/drawing/2014/main" id="{2E512025-88C8-1A46-9A0C-11F9FA6BF0D4}"/>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0" name="Picture 9" descr="SHL_tag_2col_pos_outline.eps">
            <a:extLst>
              <a:ext uri="{FF2B5EF4-FFF2-40B4-BE49-F238E27FC236}">
                <a16:creationId xmlns="" xmlns:a16="http://schemas.microsoft.com/office/drawing/2014/main" id="{505B8D4D-4375-7144-B018-4EE23F47BE59}"/>
              </a:ext>
            </a:extLst>
          </p:cNvPr>
          <p:cNvPicPr>
            <a:picLocks noChangeAspect="1"/>
          </p:cNvPicPr>
          <p:nvPr userDrawn="1"/>
        </p:nvPicPr>
        <p:blipFill rotWithShape="1">
          <a:blip r:embed="rId3"/>
          <a:srcRect b="32551"/>
          <a:stretch/>
        </p:blipFill>
        <p:spPr>
          <a:xfrm>
            <a:off x="464262" y="6186191"/>
            <a:ext cx="1073376" cy="448786"/>
          </a:xfrm>
          <a:prstGeom prst="rect">
            <a:avLst/>
          </a:prstGeom>
        </p:spPr>
      </p:pic>
      <p:sp>
        <p:nvSpPr>
          <p:cNvPr id="11" name="Oval 10">
            <a:extLst>
              <a:ext uri="{FF2B5EF4-FFF2-40B4-BE49-F238E27FC236}">
                <a16:creationId xmlns="" xmlns:a16="http://schemas.microsoft.com/office/drawing/2014/main" id="{7C9D8884-615C-7847-8BF9-F416938F6891}"/>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8599003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Brand_Divider Teal">
    <p:bg>
      <p:bgRef idx="1001">
        <a:schemeClr val="bg1"/>
      </p:bgRef>
    </p:bg>
    <p:spTree>
      <p:nvGrpSpPr>
        <p:cNvPr id="1" name=""/>
        <p:cNvGrpSpPr/>
        <p:nvPr/>
      </p:nvGrpSpPr>
      <p:grpSpPr>
        <a:xfrm>
          <a:off x="0" y="0"/>
          <a:ext cx="0" cy="0"/>
          <a:chOff x="0" y="0"/>
          <a:chExt cx="0" cy="0"/>
        </a:xfrm>
      </p:grpSpPr>
      <p:sp>
        <p:nvSpPr>
          <p:cNvPr id="22" name="Picture Placeholder 5">
            <a:extLst>
              <a:ext uri="{FF2B5EF4-FFF2-40B4-BE49-F238E27FC236}">
                <a16:creationId xmlns="" xmlns:a16="http://schemas.microsoft.com/office/drawing/2014/main" id="{30170299-9020-6B4C-861C-518F21361C6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24" name="Rectangle 23">
            <a:extLst>
              <a:ext uri="{FF2B5EF4-FFF2-40B4-BE49-F238E27FC236}">
                <a16:creationId xmlns="" xmlns:a16="http://schemas.microsoft.com/office/drawing/2014/main" id="{7AD61D58-EEA2-F344-8040-9FA830DF59CA}"/>
              </a:ext>
            </a:extLst>
          </p:cNvPr>
          <p:cNvSpPr/>
          <p:nvPr userDrawn="1"/>
        </p:nvSpPr>
        <p:spPr bwMode="auto">
          <a:xfrm>
            <a:off x="0" y="524950"/>
            <a:ext cx="10705171" cy="184571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Text Placeholder 2">
            <a:extLst>
              <a:ext uri="{FF2B5EF4-FFF2-40B4-BE49-F238E27FC236}">
                <a16:creationId xmlns="" xmlns:a16="http://schemas.microsoft.com/office/drawing/2014/main" id="{4F38579C-6B61-0847-8772-8F2E4E283FC3}"/>
              </a:ext>
            </a:extLst>
          </p:cNvPr>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8" name="Picture 7" descr="SHL_tag_2col_pos_outline.eps">
            <a:extLst>
              <a:ext uri="{FF2B5EF4-FFF2-40B4-BE49-F238E27FC236}">
                <a16:creationId xmlns="" xmlns:a16="http://schemas.microsoft.com/office/drawing/2014/main" id="{DA4B4489-E654-1E4F-8A06-97BD78B0F02C}"/>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9" name="Oval 8">
            <a:extLst>
              <a:ext uri="{FF2B5EF4-FFF2-40B4-BE49-F238E27FC236}">
                <a16:creationId xmlns="" xmlns:a16="http://schemas.microsoft.com/office/drawing/2014/main" id="{8D9A8F04-4F2E-9542-AEAC-4090D408CC2C}"/>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7436856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Brand_End Page Green">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1" name="Picture Placeholder 5">
            <a:extLst>
              <a:ext uri="{FF2B5EF4-FFF2-40B4-BE49-F238E27FC236}">
                <a16:creationId xmlns="" xmlns:a16="http://schemas.microsoft.com/office/drawing/2014/main" id="{8F72670C-925D-6A45-B674-35F72C286591}"/>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2" name="Picture 11" descr="SHL_tag_2col_pos_outline.eps">
            <a:extLst>
              <a:ext uri="{FF2B5EF4-FFF2-40B4-BE49-F238E27FC236}">
                <a16:creationId xmlns="" xmlns:a16="http://schemas.microsoft.com/office/drawing/2014/main" id="{EFC9154D-B732-EA48-BD6E-04681FECC90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209969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Brand_End Page (Gray)">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1" name="Picture Placeholder 5">
            <a:extLst>
              <a:ext uri="{FF2B5EF4-FFF2-40B4-BE49-F238E27FC236}">
                <a16:creationId xmlns="" xmlns:a16="http://schemas.microsoft.com/office/drawing/2014/main" id="{33422350-077C-A542-B713-7CDABACDE0B8}"/>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2" name="Picture 11" descr="SHL_tag_2col_pos_outline.eps">
            <a:extLst>
              <a:ext uri="{FF2B5EF4-FFF2-40B4-BE49-F238E27FC236}">
                <a16:creationId xmlns="" xmlns:a16="http://schemas.microsoft.com/office/drawing/2014/main" id="{C397EA9E-4806-9F4E-80A8-0D8CFFB697DE}"/>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22560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Branded End Page (teal)">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3" name="TextBox 1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7" name="Picture Placeholder 5">
            <a:extLst>
              <a:ext uri="{FF2B5EF4-FFF2-40B4-BE49-F238E27FC236}">
                <a16:creationId xmlns="" xmlns:a16="http://schemas.microsoft.com/office/drawing/2014/main" id="{0EEBCA9F-6343-6B4F-A544-2BC775E600C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4" name="Picture 13" descr="SHL_tag_2col_pos_outline.eps">
            <a:extLst>
              <a:ext uri="{FF2B5EF4-FFF2-40B4-BE49-F238E27FC236}">
                <a16:creationId xmlns="" xmlns:a16="http://schemas.microsoft.com/office/drawing/2014/main" id="{FB3E74E3-293A-6F40-9607-90837372945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5"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85587424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SCREEN DARK TITL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0D717D65-E4DA-3747-947F-B3FA2BB99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7553" y="5984712"/>
            <a:ext cx="1481247" cy="617186"/>
          </a:xfrm>
          <a:prstGeom prst="rect">
            <a:avLst/>
          </a:prstGeom>
        </p:spPr>
      </p:pic>
      <p:sp>
        <p:nvSpPr>
          <p:cNvPr id="15" name="Rectangle 14">
            <a:extLst>
              <a:ext uri="{FF2B5EF4-FFF2-40B4-BE49-F238E27FC236}">
                <a16:creationId xmlns="" xmlns:a16="http://schemas.microsoft.com/office/drawing/2014/main" id="{7094E4C7-1B08-2F47-B97A-5374EA3AA9E0}"/>
              </a:ext>
            </a:extLst>
          </p:cNvPr>
          <p:cNvSpPr/>
          <p:nvPr userDrawn="1"/>
        </p:nvSpPr>
        <p:spPr bwMode="auto">
          <a:xfrm>
            <a:off x="1" y="457213"/>
            <a:ext cx="9969189" cy="3235714"/>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a:extLst>
              <a:ext uri="{FF2B5EF4-FFF2-40B4-BE49-F238E27FC236}">
                <a16:creationId xmlns="" xmlns:a16="http://schemas.microsoft.com/office/drawing/2014/main" id="{46B2FF20-E02A-F54D-A1E7-DF64024C30E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20" name="Text Placeholder 2">
            <a:extLst>
              <a:ext uri="{FF2B5EF4-FFF2-40B4-BE49-F238E27FC236}">
                <a16:creationId xmlns="" xmlns:a16="http://schemas.microsoft.com/office/drawing/2014/main" id="{3CA48EAC-828C-DE44-B95B-80B0BD1210FB}"/>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 xmlns:a16="http://schemas.microsoft.com/office/drawing/2014/main" id="{7CED8B68-81D3-0044-9677-4A7818E48633}"/>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tx2"/>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 xmlns:a16="http://schemas.microsoft.com/office/drawing/2014/main" id="{4188572F-B767-FD4A-97D1-30D6FF540D0E}"/>
              </a:ext>
            </a:extLst>
          </p:cNvPr>
          <p:cNvSpPr/>
          <p:nvPr userDrawn="1"/>
        </p:nvSpPr>
        <p:spPr bwMode="auto">
          <a:xfrm>
            <a:off x="8353037" y="457213"/>
            <a:ext cx="3235714" cy="3235714"/>
          </a:xfrm>
          <a:prstGeom prst="ellipse">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34854575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oadmap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bg1"/>
                </a:solidFill>
                <a:latin typeface="+mj-lt"/>
                <a:cs typeface="Arial" panose="020B0604020202020204" pitchFamily="34" charset="0"/>
              </a:defRPr>
            </a:lvl1pPr>
          </a:lstStyle>
          <a:p>
            <a:r>
              <a:rPr lang="en-US" dirty="0"/>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accent1"/>
          </a:solidFill>
          <a:ln>
            <a:solidFill>
              <a:schemeClr val="accent1"/>
            </a:solid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0" name="Footer Placeholder 1">
            <a:extLst>
              <a:ext uri="{FF2B5EF4-FFF2-40B4-BE49-F238E27FC236}">
                <a16:creationId xmlns="" xmlns:a16="http://schemas.microsoft.com/office/drawing/2014/main" id="{70764D5F-943C-8845-9A58-B4F33A1862E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2" name="Footer Placeholder 4">
            <a:extLst>
              <a:ext uri="{FF2B5EF4-FFF2-40B4-BE49-F238E27FC236}">
                <a16:creationId xmlns="" xmlns:a16="http://schemas.microsoft.com/office/drawing/2014/main" id="{F11FFC7F-6025-8F4D-89B6-D388F20F2B7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pic>
        <p:nvPicPr>
          <p:cNvPr id="10" name="Picture 9">
            <a:extLst>
              <a:ext uri="{FF2B5EF4-FFF2-40B4-BE49-F238E27FC236}">
                <a16:creationId xmlns="" xmlns:a16="http://schemas.microsoft.com/office/drawing/2014/main"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835748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bg1"/>
                </a:solidFill>
              </a:defRPr>
            </a:lvl1pPr>
          </a:lstStyle>
          <a:p>
            <a:r>
              <a:rPr lang="en-US" dirty="0"/>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bg1"/>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9" name="Footer Placeholder 1">
            <a:extLst>
              <a:ext uri="{FF2B5EF4-FFF2-40B4-BE49-F238E27FC236}">
                <a16:creationId xmlns="" xmlns:a16="http://schemas.microsoft.com/office/drawing/2014/main" id="{D74B27C1-7404-A943-B5EC-AD1D5750D515}"/>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7" name="Footer Placeholder 4">
            <a:extLst>
              <a:ext uri="{FF2B5EF4-FFF2-40B4-BE49-F238E27FC236}">
                <a16:creationId xmlns="" xmlns:a16="http://schemas.microsoft.com/office/drawing/2014/main" id="{8D65CA09-2F3A-5C48-BB55-31E54A99392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pic>
        <p:nvPicPr>
          <p:cNvPr id="10" name="Picture 9">
            <a:extLst>
              <a:ext uri="{FF2B5EF4-FFF2-40B4-BE49-F238E27FC236}">
                <a16:creationId xmlns="" xmlns:a16="http://schemas.microsoft.com/office/drawing/2014/main"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2678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hort Title (Dot Image)">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1" y="457213"/>
            <a:ext cx="10058399"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 xmlns:a16="http://schemas.microsoft.com/office/drawing/2014/main" id="{F7283D0A-F99A-EC45-ADEC-CDF2A0EC8D1C}"/>
              </a:ext>
            </a:extLst>
          </p:cNvPr>
          <p:cNvSpPr/>
          <p:nvPr userDrawn="1"/>
        </p:nvSpPr>
        <p:spPr bwMode="auto">
          <a:xfrm>
            <a:off x="8345690" y="457213"/>
            <a:ext cx="3235714" cy="3235714"/>
          </a:xfrm>
          <a:prstGeom prst="ellipse">
            <a:avLst/>
          </a:prstGeom>
          <a:blipFill>
            <a:blip r:embed="rId2"/>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 xmlns:a16="http://schemas.microsoft.com/office/drawing/2014/main" id="{81AB19D6-1157-ED41-82C7-71E35063A466}"/>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985790213"/>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sic Text (Dark)">
    <p:bg>
      <p:bgPr>
        <a:solidFill>
          <a:schemeClr val="tx2"/>
        </a:solidFill>
        <a:effectLst/>
      </p:bgPr>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bg1"/>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pic>
        <p:nvPicPr>
          <p:cNvPr id="7" name="Picture 6">
            <a:extLst>
              <a:ext uri="{FF2B5EF4-FFF2-40B4-BE49-F238E27FC236}">
                <a16:creationId xmlns="" xmlns:a16="http://schemas.microsoft.com/office/drawing/2014/main"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
        <p:nvSpPr>
          <p:cNvPr id="8" name="Footer Placeholder 4">
            <a:extLst>
              <a:ext uri="{FF2B5EF4-FFF2-40B4-BE49-F238E27FC236}">
                <a16:creationId xmlns="" xmlns:a16="http://schemas.microsoft.com/office/drawing/2014/main" id="{74EE50A2-B556-5B46-871B-14AE960CE76F}"/>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sp>
        <p:nvSpPr>
          <p:cNvPr id="10"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1"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bg1"/>
                </a:solidFill>
                <a:latin typeface="+mj-lt"/>
                <a:cs typeface="Arial" panose="020B0604020202020204" pitchFamily="34" charset="0"/>
              </a:defRPr>
            </a:lvl1pPr>
          </a:lstStyle>
          <a:p>
            <a:r>
              <a:rPr lang="en-US" dirty="0"/>
              <a:t>Click to Enter Slide Title </a:t>
            </a:r>
          </a:p>
        </p:txBody>
      </p:sp>
    </p:spTree>
    <p:extLst>
      <p:ext uri="{BB962C8B-B14F-4D97-AF65-F5344CB8AC3E}">
        <p14:creationId xmlns:p14="http://schemas.microsoft.com/office/powerpoint/2010/main" val="3453249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sic Bullet (Dark)">
    <p:bg>
      <p:bgPr>
        <a:solidFill>
          <a:schemeClr val="tx2"/>
        </a:solidFill>
        <a:effectLst/>
      </p:bgPr>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1355635"/>
            <a:ext cx="10956872" cy="4105366"/>
          </a:xfrm>
          <a:prstGeom prst="rect">
            <a:avLst/>
          </a:prstGeom>
        </p:spPr>
        <p:txBody>
          <a:bodyPr/>
          <a:lstStyle>
            <a:lvl1pPr>
              <a:buClr>
                <a:schemeClr val="bg2"/>
              </a:buClr>
              <a:defRPr sz="2000">
                <a:solidFill>
                  <a:schemeClr val="bg1"/>
                </a:solidFill>
                <a:latin typeface="Arial"/>
                <a:cs typeface="Arial"/>
              </a:defRPr>
            </a:lvl1pPr>
            <a:lvl2pPr>
              <a:buClr>
                <a:schemeClr val="bg2"/>
              </a:buClr>
              <a:defRPr sz="1800">
                <a:solidFill>
                  <a:schemeClr val="bg1"/>
                </a:solidFill>
                <a:latin typeface="Arial"/>
                <a:cs typeface="Arial"/>
              </a:defRPr>
            </a:lvl2pPr>
            <a:lvl3pPr>
              <a:buClr>
                <a:schemeClr val="bg2"/>
              </a:buClr>
              <a:defRPr sz="1600">
                <a:solidFill>
                  <a:schemeClr val="bg1"/>
                </a:solidFill>
                <a:latin typeface="Arial"/>
                <a:cs typeface="Arial"/>
              </a:defRPr>
            </a:lvl3pPr>
            <a:lvl4pPr>
              <a:buClr>
                <a:schemeClr val="bg2"/>
              </a:buClr>
              <a:defRPr sz="1400">
                <a:solidFill>
                  <a:schemeClr val="bg1"/>
                </a:solidFill>
                <a:latin typeface="Arial"/>
                <a:cs typeface="Arial"/>
              </a:defRPr>
            </a:lvl4pPr>
            <a:lvl5pPr>
              <a:buClr>
                <a:schemeClr val="bg2"/>
              </a:buClr>
              <a:defRPr sz="1400">
                <a:solidFill>
                  <a:schemeClr val="bg1"/>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Footer Placeholder 4">
            <a:extLst>
              <a:ext uri="{FF2B5EF4-FFF2-40B4-BE49-F238E27FC236}">
                <a16:creationId xmlns="" xmlns:a16="http://schemas.microsoft.com/office/drawing/2014/main" id="{98448656-41A1-DA4E-BE03-FDE616C52F8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sp>
        <p:nvSpPr>
          <p:cNvPr id="9" name="Title 1">
            <a:extLst>
              <a:ext uri="{FF2B5EF4-FFF2-40B4-BE49-F238E27FC236}">
                <a16:creationId xmlns="" xmlns:a16="http://schemas.microsoft.com/office/drawing/2014/main" id="{4AA0CBD8-01AC-C946-8910-72ABEE84A525}"/>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bg1"/>
                </a:solidFill>
                <a:latin typeface="+mj-lt"/>
                <a:cs typeface="Arial" panose="020B0604020202020204" pitchFamily="34" charset="0"/>
              </a:defRPr>
            </a:lvl1pPr>
          </a:lstStyle>
          <a:p>
            <a:r>
              <a:rPr lang="en-US" dirty="0"/>
              <a:t>Click to Enter Slide Title </a:t>
            </a:r>
          </a:p>
        </p:txBody>
      </p:sp>
      <p:pic>
        <p:nvPicPr>
          <p:cNvPr id="7" name="Picture 6">
            <a:extLst>
              <a:ext uri="{FF2B5EF4-FFF2-40B4-BE49-F238E27FC236}">
                <a16:creationId xmlns="" xmlns:a16="http://schemas.microsoft.com/office/drawing/2014/main"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9087691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SHL_tag_2col_pos_outline.eps">
            <a:extLst>
              <a:ext uri="{FF2B5EF4-FFF2-40B4-BE49-F238E27FC236}">
                <a16:creationId xmlns="" xmlns:a16="http://schemas.microsoft.com/office/drawing/2014/main" id="{B92EE4AE-F3CB-0547-AB8D-36CED899576C}"/>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4" name="Footer Placeholder 1">
            <a:extLst>
              <a:ext uri="{FF2B5EF4-FFF2-40B4-BE49-F238E27FC236}">
                <a16:creationId xmlns="" xmlns:a16="http://schemas.microsoft.com/office/drawing/2014/main" id="{255CAE36-21B4-9146-8ED6-A7F57D33DFEB}"/>
              </a:ext>
            </a:extLst>
          </p:cNvPr>
          <p:cNvSpPr>
            <a:spLocks noGrp="1"/>
          </p:cNvSpPr>
          <p:nvPr>
            <p:ph type="ftr" sz="quarter" idx="3"/>
          </p:nvPr>
        </p:nvSpPr>
        <p:spPr>
          <a:xfrm>
            <a:off x="2893257"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2856816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 Intructions">
    <p:spTree>
      <p:nvGrpSpPr>
        <p:cNvPr id="1" name=""/>
        <p:cNvGrpSpPr/>
        <p:nvPr/>
      </p:nvGrpSpPr>
      <p:grpSpPr>
        <a:xfrm>
          <a:off x="0" y="0"/>
          <a:ext cx="0" cy="0"/>
          <a:chOff x="0" y="0"/>
          <a:chExt cx="0" cy="0"/>
        </a:xfrm>
      </p:grpSpPr>
      <p:sp>
        <p:nvSpPr>
          <p:cNvPr id="3" name="TextBox 2"/>
          <p:cNvSpPr txBox="1"/>
          <p:nvPr userDrawn="1"/>
        </p:nvSpPr>
        <p:spPr bwMode="auto">
          <a:xfrm>
            <a:off x="731117" y="413790"/>
            <a:ext cx="10969735"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GB" sz="2400" b="1" dirty="0">
                <a:solidFill>
                  <a:srgbClr val="FF0000"/>
                </a:solidFill>
                <a:latin typeface="+mj-lt"/>
              </a:rPr>
              <a:t>Slide Instructions (Delete once slide deck is complete)</a:t>
            </a:r>
            <a:endParaRPr lang="en-US" sz="2400" b="1" dirty="0" err="1">
              <a:solidFill>
                <a:srgbClr val="FF0000"/>
              </a:solidFill>
              <a:latin typeface="+mj-lt"/>
            </a:endParaRPr>
          </a:p>
        </p:txBody>
      </p:sp>
      <p:sp>
        <p:nvSpPr>
          <p:cNvPr id="9" name="Footer Placeholder 1">
            <a:extLst>
              <a:ext uri="{FF2B5EF4-FFF2-40B4-BE49-F238E27FC236}">
                <a16:creationId xmlns="" xmlns:a16="http://schemas.microsoft.com/office/drawing/2014/main" id="{D74B27C1-7404-A943-B5EC-AD1D5750D515}"/>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7" name="Picture 6" descr="SHL_tag_2col_pos_outline.eps">
            <a:extLst>
              <a:ext uri="{FF2B5EF4-FFF2-40B4-BE49-F238E27FC236}">
                <a16:creationId xmlns="" xmlns:a16="http://schemas.microsoft.com/office/drawing/2014/main" id="{4F71D54D-248A-BA46-B633-C9B6B2F72539}"/>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8" name="Footer Placeholder 4">
            <a:extLst>
              <a:ext uri="{FF2B5EF4-FFF2-40B4-BE49-F238E27FC236}">
                <a16:creationId xmlns="" xmlns:a16="http://schemas.microsoft.com/office/drawing/2014/main" id="{91AD537F-5223-DE40-A721-ACD83EBFF6E0}"/>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
        <p:nvSpPr>
          <p:cNvPr id="4" name="TextBox 3"/>
          <p:cNvSpPr txBox="1"/>
          <p:nvPr userDrawn="1"/>
        </p:nvSpPr>
        <p:spPr bwMode="auto">
          <a:xfrm>
            <a:off x="609601" y="1355725"/>
            <a:ext cx="10955867" cy="147732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342900" lvl="0" indent="-342900" algn="l">
              <a:buFont typeface="+mj-lt"/>
              <a:buAutoNum type="arabicPeriod"/>
            </a:pPr>
            <a:r>
              <a:rPr lang="en-GB" sz="1600" dirty="0">
                <a:solidFill>
                  <a:schemeClr val="tx2"/>
                </a:solidFill>
              </a:rPr>
              <a:t>Title font should be – Arial Black</a:t>
            </a:r>
          </a:p>
          <a:p>
            <a:pPr marL="342900" lvl="0" indent="-342900" algn="l">
              <a:buFont typeface="+mj-lt"/>
              <a:buAutoNum type="arabicPeriod"/>
            </a:pPr>
            <a:r>
              <a:rPr lang="en-GB" sz="1600" dirty="0">
                <a:solidFill>
                  <a:schemeClr val="tx2"/>
                </a:solidFill>
              </a:rPr>
              <a:t>To Insert the footer across all slides:</a:t>
            </a:r>
          </a:p>
          <a:p>
            <a:pPr marL="800100" lvl="1" indent="-342900" algn="l">
              <a:buFont typeface="+mj-lt"/>
              <a:buAutoNum type="arabicPeriod"/>
            </a:pPr>
            <a:r>
              <a:rPr lang="en-GB" sz="1600" dirty="0">
                <a:solidFill>
                  <a:schemeClr val="tx2"/>
                </a:solidFill>
              </a:rPr>
              <a:t>Go</a:t>
            </a:r>
            <a:r>
              <a:rPr lang="en-GB" sz="1600" baseline="0" dirty="0">
                <a:solidFill>
                  <a:schemeClr val="tx2"/>
                </a:solidFill>
              </a:rPr>
              <a:t> to Insert &gt; Header &amp; Footer</a:t>
            </a:r>
          </a:p>
          <a:p>
            <a:pPr marL="800100" lvl="1" indent="-342900" algn="l">
              <a:buFont typeface="+mj-lt"/>
              <a:buAutoNum type="arabicPeriod"/>
            </a:pPr>
            <a:r>
              <a:rPr lang="en-GB" sz="1600" baseline="0" dirty="0">
                <a:solidFill>
                  <a:schemeClr val="tx2"/>
                </a:solidFill>
              </a:rPr>
              <a:t>Select the footer checkbox and edit the value such as “Version:”, “Last Modified:” and the type of document it </a:t>
            </a:r>
            <a:r>
              <a:rPr lang="en-GB" sz="1600" kern="1200" baseline="0" dirty="0">
                <a:solidFill>
                  <a:schemeClr val="tx2"/>
                </a:solidFill>
                <a:latin typeface="Arial" charset="0"/>
                <a:ea typeface="+mn-ea"/>
                <a:cs typeface="+mn-cs"/>
              </a:rPr>
              <a:t>is: </a:t>
            </a:r>
            <a:r>
              <a:rPr lang="en-US" sz="1600" kern="1200" baseline="0" dirty="0">
                <a:solidFill>
                  <a:schemeClr val="tx2"/>
                </a:solidFill>
                <a:latin typeface="Arial" charset="0"/>
                <a:ea typeface="+mn-ea"/>
                <a:cs typeface="+mn-cs"/>
              </a:rPr>
              <a:t>CONFIDENTIAL OR RESTRICTED</a:t>
            </a:r>
            <a:r>
              <a:rPr lang="en-GB" sz="1600" kern="1200" baseline="0" dirty="0">
                <a:solidFill>
                  <a:schemeClr val="tx2"/>
                </a:solidFill>
                <a:latin typeface="Arial" charset="0"/>
                <a:ea typeface="+mn-ea"/>
                <a:cs typeface="+mn-cs"/>
              </a:rPr>
              <a:t>.</a:t>
            </a:r>
          </a:p>
          <a:p>
            <a:pPr marL="800100" lvl="1" indent="-342900" algn="l">
              <a:buFont typeface="+mj-lt"/>
              <a:buAutoNum type="arabicPeriod"/>
            </a:pPr>
            <a:r>
              <a:rPr lang="en-GB" sz="1600" baseline="0" dirty="0">
                <a:solidFill>
                  <a:schemeClr val="tx2"/>
                </a:solidFill>
              </a:rPr>
              <a:t>Select apply to all.</a:t>
            </a:r>
            <a:endParaRPr lang="en-GB" sz="1600" dirty="0">
              <a:solidFill>
                <a:schemeClr val="tx2"/>
              </a:solidFill>
            </a:endParaRPr>
          </a:p>
        </p:txBody>
      </p:sp>
      <p:sp>
        <p:nvSpPr>
          <p:cNvPr id="13" name="Content Placeholder 2"/>
          <p:cNvSpPr>
            <a:spLocks noGrp="1"/>
          </p:cNvSpPr>
          <p:nvPr>
            <p:ph idx="1" hasCustomPrompt="1"/>
          </p:nvPr>
        </p:nvSpPr>
        <p:spPr>
          <a:xfrm>
            <a:off x="615951" y="2833053"/>
            <a:ext cx="10972800" cy="2661814"/>
          </a:xfrm>
          <a:prstGeom prst="rect">
            <a:avLst/>
          </a:prstGeom>
        </p:spPr>
        <p:txBody>
          <a:bodyPr/>
          <a:lstStyle>
            <a:lvl1pPr marL="0" indent="0">
              <a:lnSpc>
                <a:spcPct val="110000"/>
              </a:lnSpc>
              <a:spcBef>
                <a:spcPts val="700"/>
              </a:spcBef>
              <a:buNone/>
              <a:defRPr sz="1600">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Tree>
    <p:extLst>
      <p:ext uri="{BB962C8B-B14F-4D97-AF65-F5344CB8AC3E}">
        <p14:creationId xmlns:p14="http://schemas.microsoft.com/office/powerpoint/2010/main" val="2057694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Short Title (Image)">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0" y="457213"/>
            <a:ext cx="11480800" cy="3235714"/>
            <a:chOff x="0" y="457213"/>
            <a:chExt cx="8610600" cy="3235714"/>
          </a:xfrm>
          <a:solidFill>
            <a:schemeClr val="accent2"/>
          </a:solidFill>
        </p:grpSpPr>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0" y="457213"/>
              <a:ext cx="7069873"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a:extLst>
                <a:ext uri="{FF2B5EF4-FFF2-40B4-BE49-F238E27FC236}">
                  <a16:creationId xmlns="" xmlns:a16="http://schemas.microsoft.com/office/drawing/2014/main" id="{1645F8AF-91D1-FE40-91CD-C1699F690B4F}"/>
                </a:ext>
              </a:extLst>
            </p:cNvPr>
            <p:cNvSpPr/>
            <p:nvPr userDrawn="1"/>
          </p:nvSpPr>
          <p:spPr bwMode="auto">
            <a:xfrm>
              <a:off x="5374887" y="457214"/>
              <a:ext cx="3235713" cy="3235713"/>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pic>
        <p:nvPicPr>
          <p:cNvPr id="11" name="Picture 10" descr="SHL_tag_2col_pos_outline.eps"/>
          <p:cNvPicPr>
            <a:picLocks noChangeAspect="1"/>
          </p:cNvPicPr>
          <p:nvPr userDrawn="1"/>
        </p:nvPicPr>
        <p:blipFill>
          <a:blip r:embed="rId2"/>
          <a:stretch>
            <a:fillRect/>
          </a:stretch>
        </p:blipFill>
        <p:spPr>
          <a:xfrm>
            <a:off x="593177" y="5775108"/>
            <a:ext cx="1817512" cy="844984"/>
          </a:xfrm>
          <a:prstGeom prst="rect">
            <a:avLst/>
          </a:prstGeom>
        </p:spPr>
      </p:pic>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07603"/>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9" name="Oval 18">
            <a:extLst>
              <a:ext uri="{FF2B5EF4-FFF2-40B4-BE49-F238E27FC236}">
                <a16:creationId xmlns="" xmlns:a16="http://schemas.microsoft.com/office/drawing/2014/main" id="{1645F8AF-91D1-FE40-91CD-C1699F690B4F}"/>
              </a:ext>
            </a:extLst>
          </p:cNvPr>
          <p:cNvSpPr/>
          <p:nvPr userDrawn="1"/>
        </p:nvSpPr>
        <p:spPr bwMode="auto">
          <a:xfrm>
            <a:off x="7166518" y="457215"/>
            <a:ext cx="4314284" cy="3235713"/>
          </a:xfrm>
          <a:prstGeom prst="ellipse">
            <a:avLst/>
          </a:prstGeom>
          <a:blipFill>
            <a:blip r:embed="rId3"/>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a:extLst>
              <a:ext uri="{FF2B5EF4-FFF2-40B4-BE49-F238E27FC236}">
                <a16:creationId xmlns="" xmlns:a16="http://schemas.microsoft.com/office/drawing/2014/main" id="{3850A6B0-3E3F-D949-A835-433FD97AC9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44498396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Short Title (Dot Image)">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pic>
        <p:nvPicPr>
          <p:cNvPr id="11" name="Picture 10" descr="SHL_tag_2col_pos_outlin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1" y="457213"/>
            <a:ext cx="9426497"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9" name="Oval 18">
            <a:extLst>
              <a:ext uri="{FF2B5EF4-FFF2-40B4-BE49-F238E27FC236}">
                <a16:creationId xmlns="" xmlns:a16="http://schemas.microsoft.com/office/drawing/2014/main" id="{1645F8AF-91D1-FE40-91CD-C1699F690B4F}"/>
              </a:ext>
            </a:extLst>
          </p:cNvPr>
          <p:cNvSpPr/>
          <p:nvPr userDrawn="1"/>
        </p:nvSpPr>
        <p:spPr bwMode="auto">
          <a:xfrm>
            <a:off x="7166518" y="457215"/>
            <a:ext cx="4314284"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a:extLst>
              <a:ext uri="{FF2B5EF4-FFF2-40B4-BE49-F238E27FC236}">
                <a16:creationId xmlns="" xmlns:a16="http://schemas.microsoft.com/office/drawing/2014/main" id="{1837319A-3F7C-7C46-9A4E-BD854AAAA31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60074444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pic>
        <p:nvPicPr>
          <p:cNvPr id="10" name="Picture 9" descr="SHL_tag_2col_pos_outline.eps">
            <a:extLst>
              <a:ext uri="{FF2B5EF4-FFF2-40B4-BE49-F238E27FC236}">
                <a16:creationId xmlns="" xmlns:a16="http://schemas.microsoft.com/office/drawing/2014/main" id="{8C41CB8C-E812-804A-9B38-CFFEF82E3384}"/>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3" name="Rectangle 12">
            <a:extLst>
              <a:ext uri="{FF2B5EF4-FFF2-40B4-BE49-F238E27FC236}">
                <a16:creationId xmlns="" xmlns:a16="http://schemas.microsoft.com/office/drawing/2014/main" id="{EFDA5D93-9DC3-1B43-B471-9CD42894CE74}"/>
              </a:ext>
            </a:extLst>
          </p:cNvPr>
          <p:cNvSpPr/>
          <p:nvPr userDrawn="1"/>
        </p:nvSpPr>
        <p:spPr bwMode="auto">
          <a:xfrm>
            <a:off x="1" y="457213"/>
            <a:ext cx="9426497" cy="3235714"/>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 xmlns:a16="http://schemas.microsoft.com/office/drawing/2014/main" id="{CECB285D-A4DA-E549-AE2D-F62F296D9BD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5" name="Text Placeholder 2">
            <a:extLst>
              <a:ext uri="{FF2B5EF4-FFF2-40B4-BE49-F238E27FC236}">
                <a16:creationId xmlns="" xmlns:a16="http://schemas.microsoft.com/office/drawing/2014/main" id="{194A7C9F-B024-F342-8863-716A139A6BE1}"/>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1" name="Oval 20">
            <a:extLst>
              <a:ext uri="{FF2B5EF4-FFF2-40B4-BE49-F238E27FC236}">
                <a16:creationId xmlns="" xmlns:a16="http://schemas.microsoft.com/office/drawing/2014/main" id="{8283864B-31B1-3045-80E9-BFEFB135BB45}"/>
              </a:ext>
            </a:extLst>
          </p:cNvPr>
          <p:cNvSpPr/>
          <p:nvPr userDrawn="1"/>
        </p:nvSpPr>
        <p:spPr bwMode="auto">
          <a:xfrm>
            <a:off x="7166518" y="457215"/>
            <a:ext cx="4314284"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 Placeholder 2">
            <a:extLst>
              <a:ext uri="{FF2B5EF4-FFF2-40B4-BE49-F238E27FC236}">
                <a16:creationId xmlns="" xmlns:a16="http://schemas.microsoft.com/office/drawing/2014/main" id="{C2B4BE19-A532-114C-B31A-8DA34519223E}"/>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a:extLst>
              <a:ext uri="{FF2B5EF4-FFF2-40B4-BE49-F238E27FC236}">
                <a16:creationId xmlns="" xmlns:a16="http://schemas.microsoft.com/office/drawing/2014/main" id="{7E1E0A38-A7B7-C847-A138-45A35D3BC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7002849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blipFill>
            <a:blip r:embed="rId2"/>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9972"/>
            <a:ext cx="7424731" cy="310919"/>
          </a:xfrm>
          <a:prstGeom prst="rect">
            <a:avLst/>
          </a:prstGeom>
          <a:ln>
            <a:noFill/>
          </a:ln>
        </p:spPr>
        <p:txBody>
          <a:bodyPr vert="horz" wrap="square"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7100695"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pic>
        <p:nvPicPr>
          <p:cNvPr id="10" name="Picture 9" descr="SHL_tag_2col_pos_outline.eps">
            <a:extLst>
              <a:ext uri="{FF2B5EF4-FFF2-40B4-BE49-F238E27FC236}">
                <a16:creationId xmlns="" xmlns:a16="http://schemas.microsoft.com/office/drawing/2014/main" id="{CE3E7F23-9A7B-774F-B960-F582A1CECF35}"/>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593177" y="5775108"/>
            <a:ext cx="1817512" cy="844984"/>
          </a:xfrm>
          <a:prstGeom prst="rect">
            <a:avLst/>
          </a:prstGeom>
        </p:spPr>
      </p:pic>
      <p:pic>
        <p:nvPicPr>
          <p:cNvPr id="11" name="Picture 10">
            <a:extLst>
              <a:ext uri="{FF2B5EF4-FFF2-40B4-BE49-F238E27FC236}">
                <a16:creationId xmlns="" xmlns:a16="http://schemas.microsoft.com/office/drawing/2014/main" id="{C1359AD3-0421-C54A-9693-8B9B5326656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351141763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1" y="361950"/>
            <a:ext cx="6378497" cy="593869"/>
          </a:xfrm>
          <a:prstGeom prst="rect">
            <a:avLst/>
          </a:prstGeom>
        </p:spPr>
        <p:txBody>
          <a:bodyPr lIns="0" anchor="b" anchorCtr="0"/>
          <a:lstStyle>
            <a:lvl1pPr>
              <a:defRPr sz="2400">
                <a:solidFill>
                  <a:schemeClr val="tx2"/>
                </a:solidFill>
                <a:latin typeface="Arial Black" panose="020B0A04020102020204" pitchFamily="34" charset="0"/>
                <a:cs typeface="Arial" panose="020B0604020202020204" pitchFamily="34" charset="0"/>
              </a:defRPr>
            </a:lvl1pPr>
          </a:lstStyle>
          <a:p>
            <a:r>
              <a:rPr lang="en-US" dirty="0"/>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0" name="Footer Placeholder 1">
            <a:extLst>
              <a:ext uri="{FF2B5EF4-FFF2-40B4-BE49-F238E27FC236}">
                <a16:creationId xmlns="" xmlns:a16="http://schemas.microsoft.com/office/drawing/2014/main" id="{F9F5B1DA-E6A4-F54F-8359-17CDEC632FD4}"/>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7" name="Picture 6" descr="SHL_tag_2col_pos_outline.eps">
            <a:extLst>
              <a:ext uri="{FF2B5EF4-FFF2-40B4-BE49-F238E27FC236}">
                <a16:creationId xmlns="" xmlns:a16="http://schemas.microsoft.com/office/drawing/2014/main" id="{0642F36A-F483-3C45-A910-2EF252381D77}"/>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9" name="Footer Placeholder 4">
            <a:extLst>
              <a:ext uri="{FF2B5EF4-FFF2-40B4-BE49-F238E27FC236}">
                <a16:creationId xmlns="" xmlns:a16="http://schemas.microsoft.com/office/drawing/2014/main" id="{D600D9F5-29C7-BF44-958C-9A7F4C2B8A04}"/>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Tree>
    <p:extLst>
      <p:ext uri="{BB962C8B-B14F-4D97-AF65-F5344CB8AC3E}">
        <p14:creationId xmlns:p14="http://schemas.microsoft.com/office/powerpoint/2010/main" val="9249272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8" name="Footer Placeholder 4"/>
          <p:cNvSpPr txBox="1">
            <a:spLocks/>
          </p:cNvSpPr>
          <p:nvPr userDrawn="1"/>
        </p:nvSpPr>
        <p:spPr bwMode="auto">
          <a:xfrm>
            <a:off x="5868200" y="6432161"/>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endParaRPr lang="en-US" sz="800" dirty="0">
              <a:solidFill>
                <a:srgbClr val="7F7F7F"/>
              </a:solidFill>
              <a:latin typeface="Arial"/>
              <a:cs typeface="Arial"/>
            </a:endParaRPr>
          </a:p>
        </p:txBody>
      </p:sp>
      <p:sp>
        <p:nvSpPr>
          <p:cNvPr id="5" name="Content Placeholder 2"/>
          <p:cNvSpPr>
            <a:spLocks noGrp="1"/>
          </p:cNvSpPr>
          <p:nvPr>
            <p:ph idx="1" hasCustomPrompt="1"/>
          </p:nvPr>
        </p:nvSpPr>
        <p:spPr>
          <a:xfrm>
            <a:off x="609600" y="1355635"/>
            <a:ext cx="10956872" cy="4105366"/>
          </a:xfrm>
          <a:prstGeom prst="rect">
            <a:avLst/>
          </a:prstGeom>
        </p:spPr>
        <p:txBody>
          <a:bodyPr/>
          <a:lstStyle>
            <a:lvl1pPr>
              <a:buClr>
                <a:schemeClr val="tx2"/>
              </a:buClr>
              <a:defRPr>
                <a:solidFill>
                  <a:schemeClr val="tx2"/>
                </a:solidFill>
                <a:latin typeface="Arial"/>
                <a:cs typeface="Arial"/>
              </a:defRPr>
            </a:lvl1pPr>
            <a:lvl2pPr>
              <a:buClr>
                <a:schemeClr val="tx2"/>
              </a:buClr>
              <a:defRPr>
                <a:solidFill>
                  <a:schemeClr val="tx2"/>
                </a:solidFill>
                <a:latin typeface="Arial"/>
                <a:cs typeface="Arial"/>
              </a:defRPr>
            </a:lvl2pPr>
            <a:lvl3pPr>
              <a:buClr>
                <a:schemeClr val="tx2"/>
              </a:buClr>
              <a:defRPr>
                <a:solidFill>
                  <a:schemeClr val="tx2"/>
                </a:solidFill>
                <a:latin typeface="Arial"/>
                <a:cs typeface="Arial"/>
              </a:defRPr>
            </a:lvl3pPr>
            <a:lvl4pPr>
              <a:buClr>
                <a:schemeClr val="tx2"/>
              </a:buClr>
              <a:defRPr>
                <a:solidFill>
                  <a:schemeClr val="tx2"/>
                </a:solidFill>
                <a:latin typeface="Arial"/>
                <a:cs typeface="Arial"/>
              </a:defRPr>
            </a:lvl4pPr>
            <a:lvl5pPr>
              <a:buClr>
                <a:schemeClr val="tx2"/>
              </a:buClr>
              <a:defRPr>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9" name="Picture 8" descr="SHL_tag_2col_pos_outline.eps">
            <a:extLst>
              <a:ext uri="{FF2B5EF4-FFF2-40B4-BE49-F238E27FC236}">
                <a16:creationId xmlns="" xmlns:a16="http://schemas.microsoft.com/office/drawing/2014/main" id="{E39342CA-E312-9D41-B69F-4E0045148F92}"/>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10" name="Footer Placeholder 4">
            <a:extLst>
              <a:ext uri="{FF2B5EF4-FFF2-40B4-BE49-F238E27FC236}">
                <a16:creationId xmlns="" xmlns:a16="http://schemas.microsoft.com/office/drawing/2014/main" id="{928031EA-FF64-0646-B7B2-9C4958BD3F7E}"/>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
        <p:nvSpPr>
          <p:cNvPr id="13" name="Title 1">
            <a:extLst>
              <a:ext uri="{FF2B5EF4-FFF2-40B4-BE49-F238E27FC236}">
                <a16:creationId xmlns="" xmlns:a16="http://schemas.microsoft.com/office/drawing/2014/main" id="{F6260F51-E560-1F47-86EE-CB8F4F5EE859}"/>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Arial Black" panose="020B0A04020102020204" pitchFamily="34" charset="0"/>
                <a:cs typeface="Arial" panose="020B0604020202020204" pitchFamily="34" charset="0"/>
              </a:defRPr>
            </a:lvl1pPr>
          </a:lstStyle>
          <a:p>
            <a:r>
              <a:rPr lang="en-US" dirty="0"/>
              <a:t>Click to Enter Slide Title </a:t>
            </a:r>
          </a:p>
        </p:txBody>
      </p:sp>
      <p:pic>
        <p:nvPicPr>
          <p:cNvPr id="11" name="Picture 10">
            <a:extLst>
              <a:ext uri="{FF2B5EF4-FFF2-40B4-BE49-F238E27FC236}">
                <a16:creationId xmlns="" xmlns:a16="http://schemas.microsoft.com/office/drawing/2014/main" id="{33FEE9F8-E346-E344-A84F-E7EC18C30A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3838" y="366170"/>
            <a:ext cx="3392549" cy="582348"/>
          </a:xfrm>
          <a:prstGeom prst="rect">
            <a:avLst/>
          </a:prstGeom>
        </p:spPr>
      </p:pic>
    </p:spTree>
    <p:extLst>
      <p:ext uri="{BB962C8B-B14F-4D97-AF65-F5344CB8AC3E}">
        <p14:creationId xmlns:p14="http://schemas.microsoft.com/office/powerpoint/2010/main" val="417212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hort Title (Full Color)">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Rectangle 13">
            <a:extLst>
              <a:ext uri="{FF2B5EF4-FFF2-40B4-BE49-F238E27FC236}">
                <a16:creationId xmlns="" xmlns:a16="http://schemas.microsoft.com/office/drawing/2014/main" id="{4A33000C-58B3-504E-A094-74CD0B6975BE}"/>
              </a:ext>
            </a:extLst>
          </p:cNvPr>
          <p:cNvSpPr/>
          <p:nvPr userDrawn="1"/>
        </p:nvSpPr>
        <p:spPr bwMode="auto">
          <a:xfrm>
            <a:off x="1" y="457213"/>
            <a:ext cx="10058399"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 xmlns:a16="http://schemas.microsoft.com/office/drawing/2014/main"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 xmlns:a16="http://schemas.microsoft.com/office/drawing/2014/main"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 xmlns:a16="http://schemas.microsoft.com/office/drawing/2014/main"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 xmlns:a16="http://schemas.microsoft.com/office/drawing/2014/main" id="{F7283D0A-F99A-EC45-ADEC-CDF2A0EC8D1C}"/>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 xmlns:a16="http://schemas.microsoft.com/office/drawing/2014/main" id="{81AB19D6-1157-ED41-82C7-71E35063A466}"/>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418956921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auto">
          <a:xfrm>
            <a:off x="1" y="524950"/>
            <a:ext cx="10348332"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619018" y="922877"/>
            <a:ext cx="828708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Divider slide</a:t>
            </a:r>
          </a:p>
        </p:txBody>
      </p:sp>
      <p:sp>
        <p:nvSpPr>
          <p:cNvPr id="20" name="Oval 19"/>
          <p:cNvSpPr/>
          <p:nvPr userDrawn="1"/>
        </p:nvSpPr>
        <p:spPr bwMode="auto">
          <a:xfrm>
            <a:off x="9221923" y="524950"/>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HL_tag_2col_pos_outline.eps">
            <a:extLst>
              <a:ext uri="{FF2B5EF4-FFF2-40B4-BE49-F238E27FC236}">
                <a16:creationId xmlns="" xmlns:a16="http://schemas.microsoft.com/office/drawing/2014/main" id="{ABFA1F35-6CB2-644E-B09E-075C9F83CD1F}"/>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pic>
        <p:nvPicPr>
          <p:cNvPr id="8" name="Picture 7">
            <a:extLst>
              <a:ext uri="{FF2B5EF4-FFF2-40B4-BE49-F238E27FC236}">
                <a16:creationId xmlns="" xmlns:a16="http://schemas.microsoft.com/office/drawing/2014/main" id="{04AB21A8-C9EA-9745-95EE-9CCE9930C5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89005658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9C522583-9049-5047-9EE7-8B117C9D694F}"/>
              </a:ext>
            </a:extLst>
          </p:cNvPr>
          <p:cNvSpPr/>
          <p:nvPr userDrawn="1"/>
        </p:nvSpPr>
        <p:spPr bwMode="auto">
          <a:xfrm>
            <a:off x="1" y="524950"/>
            <a:ext cx="1036319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 xmlns:a16="http://schemas.microsoft.com/office/drawing/2014/main" id="{8B219D05-0444-AB45-9EF2-EC47D13AF9AC}"/>
              </a:ext>
            </a:extLst>
          </p:cNvPr>
          <p:cNvSpPr/>
          <p:nvPr userDrawn="1"/>
        </p:nvSpPr>
        <p:spPr bwMode="auto">
          <a:xfrm>
            <a:off x="9198656" y="524950"/>
            <a:ext cx="2460976" cy="1845732"/>
          </a:xfrm>
          <a:prstGeom prst="ellipse">
            <a:avLst/>
          </a:prstGeom>
          <a:blipFill>
            <a:blip r:embed="rId2"/>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 xmlns:a16="http://schemas.microsoft.com/office/drawing/2014/main" id="{A9EE2C2C-C046-CC4B-A340-424D57C4FDEC}"/>
              </a:ext>
            </a:extLst>
          </p:cNvPr>
          <p:cNvPicPr>
            <a:picLocks noChangeAspect="1"/>
          </p:cNvPicPr>
          <p:nvPr userDrawn="1"/>
        </p:nvPicPr>
        <p:blipFill rotWithShape="1">
          <a:blip r:embed="rId3"/>
          <a:srcRect b="32551"/>
          <a:stretch/>
        </p:blipFill>
        <p:spPr>
          <a:xfrm>
            <a:off x="619016" y="6186191"/>
            <a:ext cx="1431168" cy="448786"/>
          </a:xfrm>
          <a:prstGeom prst="rect">
            <a:avLst/>
          </a:prstGeom>
        </p:spPr>
      </p:pic>
      <p:pic>
        <p:nvPicPr>
          <p:cNvPr id="13" name="Picture 12">
            <a:extLst>
              <a:ext uri="{FF2B5EF4-FFF2-40B4-BE49-F238E27FC236}">
                <a16:creationId xmlns="" xmlns:a16="http://schemas.microsoft.com/office/drawing/2014/main" id="{BE6D28DC-E29A-B848-A998-763E1E7735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
        <p:nvSpPr>
          <p:cNvPr id="8" name="Text Placeholder 2">
            <a:extLst>
              <a:ext uri="{FF2B5EF4-FFF2-40B4-BE49-F238E27FC236}">
                <a16:creationId xmlns="" xmlns:a16="http://schemas.microsoft.com/office/drawing/2014/main" id="{E04A0C7C-BDFD-E346-9DAD-6C7DC0C78537}"/>
              </a:ext>
            </a:extLst>
          </p:cNvPr>
          <p:cNvSpPr>
            <a:spLocks noGrp="1"/>
          </p:cNvSpPr>
          <p:nvPr>
            <p:ph type="body" sz="quarter" idx="10" hasCustomPrompt="1"/>
          </p:nvPr>
        </p:nvSpPr>
        <p:spPr>
          <a:xfrm>
            <a:off x="619018" y="922877"/>
            <a:ext cx="828708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Divider Slide</a:t>
            </a:r>
          </a:p>
        </p:txBody>
      </p:sp>
    </p:spTree>
    <p:extLst>
      <p:ext uri="{BB962C8B-B14F-4D97-AF65-F5344CB8AC3E}">
        <p14:creationId xmlns:p14="http://schemas.microsoft.com/office/powerpoint/2010/main" val="2785994680"/>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6" name="Footer Placeholder 1">
            <a:extLst>
              <a:ext uri="{FF2B5EF4-FFF2-40B4-BE49-F238E27FC236}">
                <a16:creationId xmlns="" xmlns:a16="http://schemas.microsoft.com/office/drawing/2014/main" id="{CB2EF904-A778-3B46-95A3-940F7BCED7F9}"/>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a:p>
            <a:pPr>
              <a:lnSpc>
                <a:spcPct val="100000"/>
              </a:lnSpc>
              <a:spcBef>
                <a:spcPct val="0"/>
              </a:spcBef>
            </a:pPr>
            <a:r>
              <a:rPr lang="en-US" sz="800" dirty="0">
                <a:solidFill>
                  <a:srgbClr val="FFFFFF">
                    <a:lumMod val="50000"/>
                  </a:srgbClr>
                </a:solidFill>
              </a:rPr>
              <a:t>Version: X.X  Last modified: [insert date format: DD Month YYYY]</a:t>
            </a:r>
          </a:p>
          <a:p>
            <a:pPr>
              <a:lnSpc>
                <a:spcPct val="100000"/>
              </a:lnSpc>
              <a:spcBef>
                <a:spcPct val="0"/>
              </a:spcBef>
            </a:pPr>
            <a:r>
              <a:rPr lang="en-US" sz="800" b="1" dirty="0">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11" name="Picture 10" descr="SHL_tag_2col_pos_outline.eps">
            <a:extLst>
              <a:ext uri="{FF2B5EF4-FFF2-40B4-BE49-F238E27FC236}">
                <a16:creationId xmlns="" xmlns:a16="http://schemas.microsoft.com/office/drawing/2014/main" id="{E5E2329F-87B0-0440-BF91-B19358CEDB6D}"/>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Tree>
    <p:extLst>
      <p:ext uri="{BB962C8B-B14F-4D97-AF65-F5344CB8AC3E}">
        <p14:creationId xmlns:p14="http://schemas.microsoft.com/office/powerpoint/2010/main" val="409919061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sp>
        <p:nvSpPr>
          <p:cNvPr id="20" name="Rectangle 19"/>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1" name="Footer Placeholder 1">
            <a:extLst>
              <a:ext uri="{FF2B5EF4-FFF2-40B4-BE49-F238E27FC236}">
                <a16:creationId xmlns="" xmlns:a16="http://schemas.microsoft.com/office/drawing/2014/main" id="{8DD8D7EF-C467-0C4E-BAC9-5FD7CEEBDB0E}"/>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3" name="Rectangle 12">
            <a:extLst>
              <a:ext uri="{FF2B5EF4-FFF2-40B4-BE49-F238E27FC236}">
                <a16:creationId xmlns="" xmlns:a16="http://schemas.microsoft.com/office/drawing/2014/main" id="{EFDA5D93-9DC3-1B43-B471-9CD42894CE74}"/>
              </a:ext>
            </a:extLst>
          </p:cNvPr>
          <p:cNvSpPr/>
          <p:nvPr userDrawn="1"/>
        </p:nvSpPr>
        <p:spPr bwMode="auto">
          <a:xfrm>
            <a:off x="1" y="457213"/>
            <a:ext cx="10080701" cy="3235714"/>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 xmlns:a16="http://schemas.microsoft.com/office/drawing/2014/main" id="{CECB285D-A4DA-E549-AE2D-F62F296D9BD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5" name="Text Placeholder 2">
            <a:extLst>
              <a:ext uri="{FF2B5EF4-FFF2-40B4-BE49-F238E27FC236}">
                <a16:creationId xmlns="" xmlns:a16="http://schemas.microsoft.com/office/drawing/2014/main" id="{194A7C9F-B024-F342-8863-716A139A6BE1}"/>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 xmlns:a16="http://schemas.microsoft.com/office/drawing/2014/main" id="{C2B4BE19-A532-114C-B31A-8DA34519223E}"/>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2" name="Oval 11">
            <a:extLst>
              <a:ext uri="{FF2B5EF4-FFF2-40B4-BE49-F238E27FC236}">
                <a16:creationId xmlns="" xmlns:a16="http://schemas.microsoft.com/office/drawing/2014/main" id="{77077F8D-BB7A-5243-B98C-70904AE951C6}"/>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HL_tag_2col_pos_outline.eps">
            <a:extLst>
              <a:ext uri="{FF2B5EF4-FFF2-40B4-BE49-F238E27FC236}">
                <a16:creationId xmlns="" xmlns:a16="http://schemas.microsoft.com/office/drawing/2014/main" id="{38FC3FF7-D0E5-024B-B74C-51E84B3F8DB4}"/>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2389993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hort Title (Teal)">
    <p:bg>
      <p:bgRef idx="1001">
        <a:schemeClr val="bg1"/>
      </p:bgRef>
    </p:bg>
    <p:spTree>
      <p:nvGrpSpPr>
        <p:cNvPr id="1" name=""/>
        <p:cNvGrpSpPr/>
        <p:nvPr/>
      </p:nvGrpSpPr>
      <p:grpSpPr>
        <a:xfrm>
          <a:off x="0" y="0"/>
          <a:ext cx="0" cy="0"/>
          <a:chOff x="0" y="0"/>
          <a:chExt cx="0" cy="0"/>
        </a:xfrm>
      </p:grpSpPr>
      <p:sp>
        <p:nvSpPr>
          <p:cNvPr id="19" name="Rectangle 18"/>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3" name="Rectangle 2"/>
          <p:cNvSpPr/>
          <p:nvPr userDrawn="1"/>
        </p:nvSpPr>
        <p:spPr bwMode="auto">
          <a:xfrm>
            <a:off x="1" y="457213"/>
            <a:ext cx="10013794" cy="3235714"/>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5" name="Text Placeholder 2"/>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6" name="Text Placeholder 2"/>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8" name="Rectangle 7"/>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6285600" tIns="45720" rIns="91440" bIns="45720" numCol="1" rtlCol="0" anchor="ctr" anchorCtr="0" compatLnSpc="1">
            <a:prstTxWarp prst="textNoShape">
              <a:avLst/>
            </a:prstTxWarp>
          </a:bodyPr>
          <a:lstStyle/>
          <a:p>
            <a:endParaRPr lang="en-US">
              <a:solidFill>
                <a:srgbClr val="000000"/>
              </a:solidFill>
            </a:endParaRPr>
          </a:p>
        </p:txBody>
      </p:sp>
      <p:sp>
        <p:nvSpPr>
          <p:cNvPr id="12" name="Footer Placeholder 1">
            <a:extLst>
              <a:ext uri="{FF2B5EF4-FFF2-40B4-BE49-F238E27FC236}">
                <a16:creationId xmlns="" xmlns:a16="http://schemas.microsoft.com/office/drawing/2014/main" id="{B9500959-44AE-B14A-B39B-8793B5D07AC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Text Placeholder 2">
            <a:extLst>
              <a:ext uri="{FF2B5EF4-FFF2-40B4-BE49-F238E27FC236}">
                <a16:creationId xmlns="" xmlns:a16="http://schemas.microsoft.com/office/drawing/2014/main" id="{6801130A-07B9-4349-8994-E4BD7D73DB46}"/>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3" name="Oval 12">
            <a:extLst>
              <a:ext uri="{FF2B5EF4-FFF2-40B4-BE49-F238E27FC236}">
                <a16:creationId xmlns="" xmlns:a16="http://schemas.microsoft.com/office/drawing/2014/main" id="{04ECB40D-692B-474F-AD4A-5F6D8B1842EA}"/>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descr="SHL_tag_2col_pos_outline.eps">
            <a:extLst>
              <a:ext uri="{FF2B5EF4-FFF2-40B4-BE49-F238E27FC236}">
                <a16:creationId xmlns="" xmlns:a16="http://schemas.microsoft.com/office/drawing/2014/main" id="{13A1E5E4-FB41-B54E-A0B0-49549E3D42C1}"/>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5031380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11" name="Picture 10" descr="SHL_tag_2col_pos_outline.eps">
            <a:extLst>
              <a:ext uri="{FF2B5EF4-FFF2-40B4-BE49-F238E27FC236}">
                <a16:creationId xmlns="" xmlns:a16="http://schemas.microsoft.com/office/drawing/2014/main" id="{20CB001C-2E6B-5F4C-A41A-5CB3ECBC5035}"/>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379677672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7AAB37-4A80-964E-824F-F32F502495CE}"/>
              </a:ext>
            </a:extLst>
          </p:cNvPr>
          <p:cNvSpPr>
            <a:spLocks noGrp="1"/>
          </p:cNvSpPr>
          <p:nvPr>
            <p:ph type="ftr" sz="quarter" idx="3"/>
          </p:nvPr>
        </p:nvSpPr>
        <p:spPr>
          <a:xfrm>
            <a:off x="2869582" y="6186191"/>
            <a:ext cx="9034964"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405772907"/>
      </p:ext>
    </p:extLst>
  </p:cSld>
  <p:clrMap bg1="lt1" tx1="dk1" bg2="lt2" tx2="dk2" accent1="accent1" accent2="accent2" accent3="accent3" accent4="accent4" accent5="accent5" accent6="accent6" hlink="hlink" folHlink="folHlink"/>
  <p:sldLayoutIdLst>
    <p:sldLayoutId id="2147484069" r:id="rId1"/>
    <p:sldLayoutId id="2147484006" r:id="rId2"/>
    <p:sldLayoutId id="2147484007" r:id="rId3"/>
    <p:sldLayoutId id="2147484075" r:id="rId4"/>
    <p:sldLayoutId id="2147484074" r:id="rId5"/>
    <p:sldLayoutId id="2147484073" r:id="rId6"/>
    <p:sldLayoutId id="2147484008" r:id="rId7"/>
    <p:sldLayoutId id="2147484009" r:id="rId8"/>
    <p:sldLayoutId id="2147484010" r:id="rId9"/>
    <p:sldLayoutId id="2147484060" r:id="rId10"/>
    <p:sldLayoutId id="2147484061" r:id="rId11"/>
    <p:sldLayoutId id="2147484062" r:id="rId12"/>
    <p:sldLayoutId id="2147484063" r:id="rId13"/>
    <p:sldLayoutId id="2147484011" r:id="rId14"/>
    <p:sldLayoutId id="2147484013" r:id="rId15"/>
    <p:sldLayoutId id="2147484014" r:id="rId16"/>
    <p:sldLayoutId id="2147484015" r:id="rId17"/>
    <p:sldLayoutId id="2147484017" r:id="rId18"/>
    <p:sldLayoutId id="2147484019" r:id="rId19"/>
    <p:sldLayoutId id="2147484021" r:id="rId20"/>
    <p:sldLayoutId id="2147484023" r:id="rId21"/>
    <p:sldLayoutId id="2147484026" r:id="rId22"/>
    <p:sldLayoutId id="2147484027" r:id="rId23"/>
    <p:sldLayoutId id="2147484025" r:id="rId24"/>
    <p:sldLayoutId id="2147484030" r:id="rId25"/>
    <p:sldLayoutId id="2147484064" r:id="rId26"/>
    <p:sldLayoutId id="2147484031" r:id="rId27"/>
    <p:sldLayoutId id="2147484032" r:id="rId28"/>
    <p:sldLayoutId id="2147484033" r:id="rId29"/>
    <p:sldLayoutId id="2147484034" r:id="rId30"/>
    <p:sldLayoutId id="2147484035" r:id="rId31"/>
    <p:sldLayoutId id="2147484036" r:id="rId32"/>
    <p:sldLayoutId id="2147484037" r:id="rId33"/>
    <p:sldLayoutId id="2147484039" r:id="rId34"/>
    <p:sldLayoutId id="2147484040" r:id="rId35"/>
    <p:sldLayoutId id="2147484041" r:id="rId36"/>
    <p:sldLayoutId id="2147484043" r:id="rId37"/>
    <p:sldLayoutId id="2147484045" r:id="rId38"/>
    <p:sldLayoutId id="2147484047" r:id="rId39"/>
    <p:sldLayoutId id="2147484049" r:id="rId40"/>
    <p:sldLayoutId id="2147484052" r:id="rId41"/>
    <p:sldLayoutId id="2147484051" r:id="rId42"/>
    <p:sldLayoutId id="2147484054" r:id="rId43"/>
    <p:sldLayoutId id="2147484066" r:id="rId44"/>
    <p:sldLayoutId id="2147484058" r:id="rId45"/>
    <p:sldLayoutId id="2147484065" r:id="rId46"/>
    <p:sldLayoutId id="2147484068" r:id="rId47"/>
    <p:sldLayoutId id="2147484070" r:id="rId48"/>
    <p:sldLayoutId id="2147484071" r:id="rId49"/>
    <p:sldLayoutId id="2147484067" r:id="rId50"/>
    <p:sldLayoutId id="2147484072" r:id="rId51"/>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D7AAB37-4A80-964E-824F-F32F502495CE}"/>
              </a:ext>
            </a:extLst>
          </p:cNvPr>
          <p:cNvSpPr>
            <a:spLocks noGrp="1"/>
          </p:cNvSpPr>
          <p:nvPr>
            <p:ph type="ftr" sz="quarter" idx="3"/>
          </p:nvPr>
        </p:nvSpPr>
        <p:spPr>
          <a:xfrm>
            <a:off x="2869582" y="6186191"/>
            <a:ext cx="9034964"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1475969329"/>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8.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2.png"/><Relationship Id="rId14" Type="http://schemas.openxmlformats.org/officeDocument/2006/relationships/image" Target="../media/image4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1452F44-CFAB-304B-A29F-8647213ABD75}"/>
              </a:ext>
            </a:extLst>
          </p:cNvPr>
          <p:cNvSpPr>
            <a:spLocks noGrp="1"/>
          </p:cNvSpPr>
          <p:nvPr>
            <p:ph type="body" sz="quarter" idx="13"/>
          </p:nvPr>
        </p:nvSpPr>
        <p:spPr>
          <a:xfrm>
            <a:off x="615950" y="2714386"/>
            <a:ext cx="5323220" cy="342145"/>
          </a:xfrm>
        </p:spPr>
        <p:txBody>
          <a:bodyPr/>
          <a:lstStyle/>
          <a:p>
            <a:r>
              <a:rPr lang="en-US" sz="1600" dirty="0"/>
              <a:t>April 5</a:t>
            </a:r>
            <a:r>
              <a:rPr lang="en-US" sz="1600" baseline="30000" dirty="0"/>
              <a:t>th</a:t>
            </a:r>
            <a:r>
              <a:rPr lang="en-US" sz="1600" dirty="0"/>
              <a:t>, 2019</a:t>
            </a:r>
          </a:p>
        </p:txBody>
      </p:sp>
      <p:sp>
        <p:nvSpPr>
          <p:cNvPr id="3" name="Text Placeholder 2">
            <a:extLst>
              <a:ext uri="{FF2B5EF4-FFF2-40B4-BE49-F238E27FC236}">
                <a16:creationId xmlns="" xmlns:a16="http://schemas.microsoft.com/office/drawing/2014/main" id="{453A9D70-1530-C84C-B700-8488A21621E3}"/>
              </a:ext>
            </a:extLst>
          </p:cNvPr>
          <p:cNvSpPr>
            <a:spLocks noGrp="1"/>
          </p:cNvSpPr>
          <p:nvPr>
            <p:ph type="body" sz="quarter" idx="10"/>
          </p:nvPr>
        </p:nvSpPr>
        <p:spPr>
          <a:xfrm>
            <a:off x="615951" y="371475"/>
            <a:ext cx="8616950" cy="1335881"/>
          </a:xfrm>
        </p:spPr>
        <p:txBody>
          <a:bodyPr/>
          <a:lstStyle/>
          <a:p>
            <a:r>
              <a:rPr lang="en-US" dirty="0"/>
              <a:t>Natural Language Processing &amp; Text Analytics in Organizational Research</a:t>
            </a:r>
          </a:p>
          <a:p>
            <a:endParaRPr lang="en-US" dirty="0"/>
          </a:p>
        </p:txBody>
      </p:sp>
      <p:sp>
        <p:nvSpPr>
          <p:cNvPr id="4" name="Text Placeholder 3">
            <a:extLst>
              <a:ext uri="{FF2B5EF4-FFF2-40B4-BE49-F238E27FC236}">
                <a16:creationId xmlns="" xmlns:a16="http://schemas.microsoft.com/office/drawing/2014/main" id="{C3BF6BAC-3817-CF42-99BD-9DB142E0BA75}"/>
              </a:ext>
            </a:extLst>
          </p:cNvPr>
          <p:cNvSpPr>
            <a:spLocks noGrp="1"/>
          </p:cNvSpPr>
          <p:nvPr>
            <p:ph type="body" sz="quarter" idx="12"/>
          </p:nvPr>
        </p:nvSpPr>
        <p:spPr/>
        <p:txBody>
          <a:bodyPr/>
          <a:lstStyle/>
          <a:p>
            <a:r>
              <a:rPr lang="en-US" sz="1800" dirty="0"/>
              <a:t>James Meaden &amp; Cory Kind</a:t>
            </a:r>
          </a:p>
        </p:txBody>
      </p:sp>
    </p:spTree>
    <p:extLst>
      <p:ext uri="{BB962C8B-B14F-4D97-AF65-F5344CB8AC3E}">
        <p14:creationId xmlns:p14="http://schemas.microsoft.com/office/powerpoint/2010/main" val="1108703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NLP</a:t>
            </a:r>
          </a:p>
        </p:txBody>
      </p:sp>
      <p:sp>
        <p:nvSpPr>
          <p:cNvPr id="3" name="Content Placeholder 2"/>
          <p:cNvSpPr>
            <a:spLocks noGrp="1"/>
          </p:cNvSpPr>
          <p:nvPr>
            <p:ph idx="1"/>
          </p:nvPr>
        </p:nvSpPr>
        <p:spPr>
          <a:xfrm>
            <a:off x="9709333" y="439693"/>
            <a:ext cx="2146471" cy="1764795"/>
          </a:xfrm>
        </p:spPr>
        <p:txBody>
          <a:bodyPr/>
          <a:lstStyle/>
          <a:p>
            <a:r>
              <a:rPr lang="en-US" sz="1400" b="1" u="sng" dirty="0">
                <a:solidFill>
                  <a:schemeClr val="accent1"/>
                </a:solidFill>
              </a:rPr>
              <a:t>2010s and on</a:t>
            </a:r>
            <a:r>
              <a:rPr lang="en-US" sz="1400" dirty="0"/>
              <a:t>: Conversational AI and NLP become ubiquitous in everyday life</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cxnSp>
        <p:nvCxnSpPr>
          <p:cNvPr id="8" name="Straight Arrow Connector 7">
            <a:extLst>
              <a:ext uri="{FF2B5EF4-FFF2-40B4-BE49-F238E27FC236}">
                <a16:creationId xmlns="" xmlns:a16="http://schemas.microsoft.com/office/drawing/2014/main" id="{9C9A063D-7A79-4EEF-9925-DE987CF18F1E}"/>
              </a:ext>
            </a:extLst>
          </p:cNvPr>
          <p:cNvCxnSpPr/>
          <p:nvPr/>
        </p:nvCxnSpPr>
        <p:spPr bwMode="auto">
          <a:xfrm>
            <a:off x="1219080" y="4777409"/>
            <a:ext cx="9391931" cy="0"/>
          </a:xfrm>
          <a:prstGeom prst="straightConnector1">
            <a:avLst/>
          </a:prstGeom>
          <a:noFill/>
          <a:ln w="76200" cap="flat" cmpd="sng" algn="ctr">
            <a:solidFill>
              <a:schemeClr val="tx2"/>
            </a:solidFill>
            <a:prstDash val="solid"/>
            <a:round/>
            <a:headEnd type="none" w="med" len="med"/>
            <a:tailEnd type="triangle"/>
          </a:ln>
          <a:effectLst/>
        </p:spPr>
      </p:cxnSp>
      <p:sp>
        <p:nvSpPr>
          <p:cNvPr id="9" name="Rectangle 8">
            <a:extLst>
              <a:ext uri="{FF2B5EF4-FFF2-40B4-BE49-F238E27FC236}">
                <a16:creationId xmlns="" xmlns:a16="http://schemas.microsoft.com/office/drawing/2014/main" id="{0F9CC9B2-AA0C-451F-9B40-65B0E8AFF0DF}"/>
              </a:ext>
            </a:extLst>
          </p:cNvPr>
          <p:cNvSpPr/>
          <p:nvPr/>
        </p:nvSpPr>
        <p:spPr>
          <a:xfrm>
            <a:off x="1159736" y="3511008"/>
            <a:ext cx="1736035" cy="1196587"/>
          </a:xfrm>
          <a:prstGeom prst="rect">
            <a:avLst/>
          </a:prstGeom>
        </p:spPr>
        <p:txBody>
          <a:bodyPr wrap="square">
            <a:spAutoFit/>
          </a:bodyPr>
          <a:lstStyle/>
          <a:p>
            <a:pPr algn="l"/>
            <a:r>
              <a:rPr lang="en-US" sz="1400" b="1" u="sng" dirty="0">
                <a:solidFill>
                  <a:schemeClr val="accent1"/>
                </a:solidFill>
              </a:rPr>
              <a:t>1949</a:t>
            </a:r>
            <a:r>
              <a:rPr lang="en-US" sz="1400" dirty="0">
                <a:solidFill>
                  <a:schemeClr val="tx2"/>
                </a:solidFill>
              </a:rPr>
              <a:t>: IBM sponsors the first computer-readable compilation of St. Aquinas’s works</a:t>
            </a:r>
          </a:p>
        </p:txBody>
      </p:sp>
      <p:sp>
        <p:nvSpPr>
          <p:cNvPr id="10" name="Rectangle 9">
            <a:extLst>
              <a:ext uri="{FF2B5EF4-FFF2-40B4-BE49-F238E27FC236}">
                <a16:creationId xmlns="" xmlns:a16="http://schemas.microsoft.com/office/drawing/2014/main" id="{4F0A65A7-7C46-4DBE-9E64-1307226E6F49}"/>
              </a:ext>
            </a:extLst>
          </p:cNvPr>
          <p:cNvSpPr/>
          <p:nvPr/>
        </p:nvSpPr>
        <p:spPr>
          <a:xfrm>
            <a:off x="1133547" y="5164971"/>
            <a:ext cx="2226365" cy="307777"/>
          </a:xfrm>
          <a:prstGeom prst="rect">
            <a:avLst/>
          </a:prstGeom>
        </p:spPr>
        <p:txBody>
          <a:bodyPr wrap="square">
            <a:spAutoFit/>
          </a:bodyPr>
          <a:lstStyle/>
          <a:p>
            <a:pPr algn="l"/>
            <a:r>
              <a:rPr lang="en-US" sz="1400" dirty="0">
                <a:solidFill>
                  <a:schemeClr val="tx2"/>
                </a:solidFill>
              </a:rPr>
              <a:t>1950</a:t>
            </a:r>
          </a:p>
        </p:txBody>
      </p:sp>
      <p:sp>
        <p:nvSpPr>
          <p:cNvPr id="11" name="Rectangle 10">
            <a:extLst>
              <a:ext uri="{FF2B5EF4-FFF2-40B4-BE49-F238E27FC236}">
                <a16:creationId xmlns="" xmlns:a16="http://schemas.microsoft.com/office/drawing/2014/main" id="{1CA63B32-1F4E-461E-B1FD-B6CB4F5C1B3B}"/>
              </a:ext>
            </a:extLst>
          </p:cNvPr>
          <p:cNvSpPr/>
          <p:nvPr/>
        </p:nvSpPr>
        <p:spPr>
          <a:xfrm>
            <a:off x="2471638" y="5164968"/>
            <a:ext cx="2226365" cy="307777"/>
          </a:xfrm>
          <a:prstGeom prst="rect">
            <a:avLst/>
          </a:prstGeom>
        </p:spPr>
        <p:txBody>
          <a:bodyPr wrap="square">
            <a:spAutoFit/>
          </a:bodyPr>
          <a:lstStyle/>
          <a:p>
            <a:pPr algn="l"/>
            <a:r>
              <a:rPr lang="en-US" sz="1400" dirty="0">
                <a:solidFill>
                  <a:schemeClr val="tx2"/>
                </a:solidFill>
              </a:rPr>
              <a:t>1960</a:t>
            </a:r>
          </a:p>
        </p:txBody>
      </p:sp>
      <p:sp>
        <p:nvSpPr>
          <p:cNvPr id="12" name="Rectangle 11">
            <a:extLst>
              <a:ext uri="{FF2B5EF4-FFF2-40B4-BE49-F238E27FC236}">
                <a16:creationId xmlns="" xmlns:a16="http://schemas.microsoft.com/office/drawing/2014/main" id="{CDBA2BF9-2663-48C6-B489-EED0590AB6EA}"/>
              </a:ext>
            </a:extLst>
          </p:cNvPr>
          <p:cNvSpPr/>
          <p:nvPr/>
        </p:nvSpPr>
        <p:spPr>
          <a:xfrm>
            <a:off x="3909661" y="5164968"/>
            <a:ext cx="2226365" cy="307777"/>
          </a:xfrm>
          <a:prstGeom prst="rect">
            <a:avLst/>
          </a:prstGeom>
        </p:spPr>
        <p:txBody>
          <a:bodyPr wrap="square">
            <a:spAutoFit/>
          </a:bodyPr>
          <a:lstStyle/>
          <a:p>
            <a:pPr algn="l"/>
            <a:r>
              <a:rPr lang="en-US" sz="1400" dirty="0">
                <a:solidFill>
                  <a:schemeClr val="tx2"/>
                </a:solidFill>
              </a:rPr>
              <a:t>1970</a:t>
            </a:r>
          </a:p>
        </p:txBody>
      </p:sp>
      <p:sp>
        <p:nvSpPr>
          <p:cNvPr id="13" name="Rectangle 12">
            <a:extLst>
              <a:ext uri="{FF2B5EF4-FFF2-40B4-BE49-F238E27FC236}">
                <a16:creationId xmlns="" xmlns:a16="http://schemas.microsoft.com/office/drawing/2014/main" id="{D9C2F4CB-612F-40A3-9036-DC4A1D101775}"/>
              </a:ext>
            </a:extLst>
          </p:cNvPr>
          <p:cNvSpPr/>
          <p:nvPr/>
        </p:nvSpPr>
        <p:spPr>
          <a:xfrm>
            <a:off x="5373265" y="5164968"/>
            <a:ext cx="2226365" cy="307777"/>
          </a:xfrm>
          <a:prstGeom prst="rect">
            <a:avLst/>
          </a:prstGeom>
        </p:spPr>
        <p:txBody>
          <a:bodyPr wrap="square">
            <a:spAutoFit/>
          </a:bodyPr>
          <a:lstStyle/>
          <a:p>
            <a:pPr algn="l"/>
            <a:r>
              <a:rPr lang="en-US" sz="1400" dirty="0">
                <a:solidFill>
                  <a:schemeClr val="tx2"/>
                </a:solidFill>
              </a:rPr>
              <a:t>1980</a:t>
            </a:r>
          </a:p>
        </p:txBody>
      </p:sp>
      <p:sp>
        <p:nvSpPr>
          <p:cNvPr id="14" name="Rectangle 13">
            <a:extLst>
              <a:ext uri="{FF2B5EF4-FFF2-40B4-BE49-F238E27FC236}">
                <a16:creationId xmlns="" xmlns:a16="http://schemas.microsoft.com/office/drawing/2014/main" id="{F3754556-C55A-4D26-AF76-A7A122A9ABDF}"/>
              </a:ext>
            </a:extLst>
          </p:cNvPr>
          <p:cNvSpPr/>
          <p:nvPr/>
        </p:nvSpPr>
        <p:spPr>
          <a:xfrm>
            <a:off x="6845558" y="5164967"/>
            <a:ext cx="2226365" cy="307777"/>
          </a:xfrm>
          <a:prstGeom prst="rect">
            <a:avLst/>
          </a:prstGeom>
        </p:spPr>
        <p:txBody>
          <a:bodyPr wrap="square">
            <a:spAutoFit/>
          </a:bodyPr>
          <a:lstStyle/>
          <a:p>
            <a:pPr algn="l"/>
            <a:r>
              <a:rPr lang="en-US" sz="1400" dirty="0">
                <a:solidFill>
                  <a:schemeClr val="tx2"/>
                </a:solidFill>
              </a:rPr>
              <a:t>1990</a:t>
            </a:r>
          </a:p>
        </p:txBody>
      </p:sp>
      <p:sp>
        <p:nvSpPr>
          <p:cNvPr id="15" name="Rectangle 14">
            <a:extLst>
              <a:ext uri="{FF2B5EF4-FFF2-40B4-BE49-F238E27FC236}">
                <a16:creationId xmlns="" xmlns:a16="http://schemas.microsoft.com/office/drawing/2014/main" id="{87090DAE-8569-4980-AF30-DD2728699368}"/>
              </a:ext>
            </a:extLst>
          </p:cNvPr>
          <p:cNvSpPr/>
          <p:nvPr/>
        </p:nvSpPr>
        <p:spPr>
          <a:xfrm>
            <a:off x="8320630" y="5164966"/>
            <a:ext cx="2226365" cy="307777"/>
          </a:xfrm>
          <a:prstGeom prst="rect">
            <a:avLst/>
          </a:prstGeom>
        </p:spPr>
        <p:txBody>
          <a:bodyPr wrap="square">
            <a:spAutoFit/>
          </a:bodyPr>
          <a:lstStyle/>
          <a:p>
            <a:pPr algn="l"/>
            <a:r>
              <a:rPr lang="en-US" sz="1400" dirty="0">
                <a:solidFill>
                  <a:schemeClr val="tx2"/>
                </a:solidFill>
              </a:rPr>
              <a:t>2000</a:t>
            </a:r>
          </a:p>
        </p:txBody>
      </p:sp>
      <p:sp>
        <p:nvSpPr>
          <p:cNvPr id="16" name="Rectangle 15">
            <a:extLst>
              <a:ext uri="{FF2B5EF4-FFF2-40B4-BE49-F238E27FC236}">
                <a16:creationId xmlns="" xmlns:a16="http://schemas.microsoft.com/office/drawing/2014/main" id="{74BA2CED-8EE8-4724-BA15-CA720F8CBDD9}"/>
              </a:ext>
            </a:extLst>
          </p:cNvPr>
          <p:cNvSpPr/>
          <p:nvPr/>
        </p:nvSpPr>
        <p:spPr>
          <a:xfrm>
            <a:off x="9709333" y="5164965"/>
            <a:ext cx="2226365" cy="307777"/>
          </a:xfrm>
          <a:prstGeom prst="rect">
            <a:avLst/>
          </a:prstGeom>
        </p:spPr>
        <p:txBody>
          <a:bodyPr wrap="square">
            <a:spAutoFit/>
          </a:bodyPr>
          <a:lstStyle/>
          <a:p>
            <a:pPr algn="l"/>
            <a:r>
              <a:rPr lang="en-US" sz="1400" dirty="0">
                <a:solidFill>
                  <a:schemeClr val="tx2"/>
                </a:solidFill>
              </a:rPr>
              <a:t>2010</a:t>
            </a:r>
          </a:p>
        </p:txBody>
      </p:sp>
      <p:sp>
        <p:nvSpPr>
          <p:cNvPr id="17" name="Rectangle 16">
            <a:extLst>
              <a:ext uri="{FF2B5EF4-FFF2-40B4-BE49-F238E27FC236}">
                <a16:creationId xmlns="" xmlns:a16="http://schemas.microsoft.com/office/drawing/2014/main" id="{08C13B2F-AA5B-4659-A743-EEDCD91CA122}"/>
              </a:ext>
            </a:extLst>
          </p:cNvPr>
          <p:cNvSpPr/>
          <p:nvPr/>
        </p:nvSpPr>
        <p:spPr>
          <a:xfrm>
            <a:off x="2895771" y="2779939"/>
            <a:ext cx="2503683" cy="954107"/>
          </a:xfrm>
          <a:prstGeom prst="rect">
            <a:avLst/>
          </a:prstGeom>
        </p:spPr>
        <p:txBody>
          <a:bodyPr wrap="square">
            <a:spAutoFit/>
          </a:bodyPr>
          <a:lstStyle/>
          <a:p>
            <a:pPr algn="l"/>
            <a:r>
              <a:rPr lang="en-US" sz="1400" b="1" u="sng" dirty="0">
                <a:solidFill>
                  <a:schemeClr val="accent1"/>
                </a:solidFill>
              </a:rPr>
              <a:t>1960s-1970s</a:t>
            </a:r>
            <a:r>
              <a:rPr lang="en-US" sz="1400" dirty="0">
                <a:solidFill>
                  <a:schemeClr val="tx2"/>
                </a:solidFill>
              </a:rPr>
              <a:t>: Cold War-era focus on rules-based language translation to Russian leads to frustration</a:t>
            </a:r>
          </a:p>
        </p:txBody>
      </p:sp>
      <p:sp>
        <p:nvSpPr>
          <p:cNvPr id="18" name="Rectangle 17">
            <a:extLst>
              <a:ext uri="{FF2B5EF4-FFF2-40B4-BE49-F238E27FC236}">
                <a16:creationId xmlns="" xmlns:a16="http://schemas.microsoft.com/office/drawing/2014/main" id="{F8FB56B3-5CA1-4F0F-A89E-78BA16CC0762}"/>
              </a:ext>
            </a:extLst>
          </p:cNvPr>
          <p:cNvSpPr/>
          <p:nvPr/>
        </p:nvSpPr>
        <p:spPr>
          <a:xfrm>
            <a:off x="5531302" y="1771031"/>
            <a:ext cx="1771560" cy="1815882"/>
          </a:xfrm>
          <a:prstGeom prst="rect">
            <a:avLst/>
          </a:prstGeom>
        </p:spPr>
        <p:txBody>
          <a:bodyPr wrap="square">
            <a:spAutoFit/>
          </a:bodyPr>
          <a:lstStyle/>
          <a:p>
            <a:pPr algn="l"/>
            <a:r>
              <a:rPr lang="en-US" sz="1400" b="1" u="sng" dirty="0">
                <a:solidFill>
                  <a:schemeClr val="accent1"/>
                </a:solidFill>
              </a:rPr>
              <a:t>1980s</a:t>
            </a:r>
            <a:r>
              <a:rPr lang="en-US" sz="1400" dirty="0">
                <a:solidFill>
                  <a:schemeClr val="tx2"/>
                </a:solidFill>
              </a:rPr>
              <a:t>: Introduction of machine learning and basic neural networks with enough computing power to make these methods available</a:t>
            </a:r>
          </a:p>
        </p:txBody>
      </p:sp>
      <p:sp>
        <p:nvSpPr>
          <p:cNvPr id="19" name="Rectangle 18">
            <a:extLst>
              <a:ext uri="{FF2B5EF4-FFF2-40B4-BE49-F238E27FC236}">
                <a16:creationId xmlns="" xmlns:a16="http://schemas.microsoft.com/office/drawing/2014/main" id="{E9418A73-5C4E-477D-A4A7-CAB31CE130E4}"/>
              </a:ext>
            </a:extLst>
          </p:cNvPr>
          <p:cNvSpPr/>
          <p:nvPr/>
        </p:nvSpPr>
        <p:spPr>
          <a:xfrm>
            <a:off x="7434710" y="1249844"/>
            <a:ext cx="2298442" cy="954107"/>
          </a:xfrm>
          <a:prstGeom prst="rect">
            <a:avLst/>
          </a:prstGeom>
        </p:spPr>
        <p:txBody>
          <a:bodyPr wrap="square">
            <a:spAutoFit/>
          </a:bodyPr>
          <a:lstStyle/>
          <a:p>
            <a:pPr algn="l"/>
            <a:r>
              <a:rPr lang="en-US" sz="1400" b="1" u="sng" dirty="0">
                <a:solidFill>
                  <a:schemeClr val="accent1"/>
                </a:solidFill>
              </a:rPr>
              <a:t>1990s-2000s</a:t>
            </a:r>
            <a:r>
              <a:rPr lang="en-US" sz="1400" dirty="0">
                <a:solidFill>
                  <a:schemeClr val="tx2"/>
                </a:solidFill>
              </a:rPr>
              <a:t>: Expansion of methods and model techniques, growth of deep learning</a:t>
            </a:r>
          </a:p>
        </p:txBody>
      </p:sp>
    </p:spTree>
    <p:extLst>
      <p:ext uri="{BB962C8B-B14F-4D97-AF65-F5344CB8AC3E}">
        <p14:creationId xmlns:p14="http://schemas.microsoft.com/office/powerpoint/2010/main" val="512810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can come from many sources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smtClean="0"/>
              <a:t>Long form written text from an individual about that individual (e.g., cover letter or essay prompt)</a:t>
            </a:r>
          </a:p>
          <a:p>
            <a:pPr marL="342900" indent="-342900">
              <a:buFont typeface="Arial" panose="020B0604020202020204" pitchFamily="34" charset="0"/>
              <a:buChar char="•"/>
            </a:pPr>
            <a:r>
              <a:rPr lang="en-US" sz="1800" dirty="0" smtClean="0"/>
              <a:t>Long form text from an individual about something else (e.g., writing sample)</a:t>
            </a:r>
          </a:p>
          <a:p>
            <a:pPr marL="342900" indent="-342900">
              <a:buFont typeface="Arial" panose="020B0604020202020204" pitchFamily="34" charset="0"/>
              <a:buChar char="•"/>
            </a:pPr>
            <a:r>
              <a:rPr lang="en-US" sz="1800" dirty="0"/>
              <a:t>Long form written </a:t>
            </a:r>
            <a:r>
              <a:rPr lang="en-US" sz="1800" dirty="0" smtClean="0"/>
              <a:t>text about </a:t>
            </a:r>
            <a:r>
              <a:rPr lang="en-US" sz="1800" dirty="0"/>
              <a:t>an individual by someone else (e.g., 360 text</a:t>
            </a:r>
            <a:r>
              <a:rPr lang="en-US" sz="1800" dirty="0" smtClean="0"/>
              <a:t>)</a:t>
            </a:r>
          </a:p>
          <a:p>
            <a:pPr marL="342900" indent="-342900">
              <a:buFont typeface="Arial" panose="020B0604020202020204" pitchFamily="34" charset="0"/>
              <a:buChar char="•"/>
            </a:pPr>
            <a:r>
              <a:rPr lang="en-US" sz="1800" dirty="0" smtClean="0"/>
              <a:t>Semi-structured text (e.g., resume)</a:t>
            </a:r>
          </a:p>
          <a:p>
            <a:pPr marL="342900" indent="-342900">
              <a:buFont typeface="Arial" panose="020B0604020202020204" pitchFamily="34" charset="0"/>
              <a:buChar char="•"/>
            </a:pPr>
            <a:r>
              <a:rPr lang="en-US" sz="1800" dirty="0" smtClean="0"/>
              <a:t>Text from dropdown menus (degree, employer name, major) where the text was selected from a list rather than written</a:t>
            </a:r>
          </a:p>
          <a:p>
            <a:pPr marL="342900" indent="-342900">
              <a:buFont typeface="Arial" panose="020B0604020202020204" pitchFamily="34" charset="0"/>
              <a:buChar char="•"/>
            </a:pPr>
            <a:r>
              <a:rPr lang="en-US" sz="1800" dirty="0" smtClean="0"/>
              <a:t>Social media (may contain emoji, misspellings, hashtags)</a:t>
            </a:r>
          </a:p>
          <a:p>
            <a:pPr marL="342900" indent="-342900">
              <a:buFont typeface="Arial" panose="020B0604020202020204" pitchFamily="34" charset="0"/>
              <a:buChar char="•"/>
            </a:pPr>
            <a:r>
              <a:rPr lang="en-US" sz="1800" dirty="0" smtClean="0"/>
              <a:t>Transcriptions from audio or video interviews (contains filler words and sounds, e.g. “like” or “um”) </a:t>
            </a:r>
          </a:p>
          <a:p>
            <a:pPr marL="342900" indent="-342900">
              <a:buFont typeface="Arial" panose="020B0604020202020204" pitchFamily="34" charset="0"/>
              <a:buChar char="•"/>
            </a:pPr>
            <a:r>
              <a:rPr lang="en-US" sz="1800" dirty="0"/>
              <a:t>Written conversations (i.e., with a </a:t>
            </a:r>
            <a:r>
              <a:rPr lang="en-US" sz="1800" dirty="0" err="1"/>
              <a:t>chatbot</a:t>
            </a:r>
            <a:r>
              <a:rPr lang="en-US" sz="1800" dirty="0" smtClean="0"/>
              <a:t>)</a:t>
            </a:r>
          </a:p>
          <a:p>
            <a:pPr marL="342900" indent="-342900">
              <a:buFont typeface="Arial" panose="020B0604020202020204" pitchFamily="34" charset="0"/>
              <a:buChar char="•"/>
            </a:pPr>
            <a:r>
              <a:rPr lang="en-US" sz="1800" dirty="0"/>
              <a:t>Responses from a simulation or prompted </a:t>
            </a:r>
            <a:r>
              <a:rPr lang="en-US" sz="1800" dirty="0" smtClean="0"/>
              <a:t>scenario</a:t>
            </a:r>
          </a:p>
          <a:p>
            <a:pPr marL="342900" indent="-342900">
              <a:buFont typeface="Arial" panose="020B0604020202020204" pitchFamily="34" charset="0"/>
              <a:buChar char="•"/>
            </a:pPr>
            <a:r>
              <a:rPr lang="en-US" sz="1800" dirty="0" smtClean="0"/>
              <a:t>Web scraping (may contain html tags)</a:t>
            </a:r>
          </a:p>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pPr>
              <a:defRPr/>
            </a:pPr>
            <a:r>
              <a:rPr lang="en-US" sz="800" dirty="0" smtClean="0"/>
              <a:t>© 2018 SHL and/or its affiliates. All rights reserved.</a:t>
            </a:r>
          </a:p>
          <a:p>
            <a:pPr>
              <a:lnSpc>
                <a:spcPct val="100000"/>
              </a:lnSpc>
              <a:spcBef>
                <a:spcPct val="0"/>
              </a:spcBef>
            </a:pPr>
            <a:r>
              <a:rPr lang="en-US" sz="800" dirty="0" smtClean="0"/>
              <a:t>Version: X.X  Last modified: [insert date format: DD Month YYYY]</a:t>
            </a:r>
          </a:p>
          <a:p>
            <a:pPr>
              <a:lnSpc>
                <a:spcPct val="100000"/>
              </a:lnSpc>
              <a:spcBef>
                <a:spcPct val="0"/>
              </a:spcBef>
            </a:pPr>
            <a:r>
              <a:rPr lang="en-US" sz="800" b="1" dirty="0" smtClean="0"/>
              <a:t>CONFIDENTIAL OR RESTRICTED [Delete as appropriate]</a:t>
            </a:r>
            <a:endParaRPr lang="en-US" sz="800" dirty="0"/>
          </a:p>
        </p:txBody>
      </p:sp>
    </p:spTree>
    <p:extLst>
      <p:ext uri="{BB962C8B-B14F-4D97-AF65-F5344CB8AC3E}">
        <p14:creationId xmlns:p14="http://schemas.microsoft.com/office/powerpoint/2010/main" val="449176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as </a:t>
            </a:r>
            <a:r>
              <a:rPr lang="en-US" dirty="0"/>
              <a:t>Data from Human Sensors</a:t>
            </a:r>
          </a:p>
        </p:txBody>
      </p:sp>
      <p:sp>
        <p:nvSpPr>
          <p:cNvPr id="3" name="Content Placeholder 2"/>
          <p:cNvSpPr>
            <a:spLocks noGrp="1"/>
          </p:cNvSpPr>
          <p:nvPr>
            <p:ph idx="1"/>
          </p:nvPr>
        </p:nvSpPr>
        <p:spPr>
          <a:xfrm>
            <a:off x="615951" y="2930768"/>
            <a:ext cx="10972800" cy="2564099"/>
          </a:xfrm>
        </p:spPr>
        <p:txBody>
          <a:bodyPr/>
          <a:lstStyle/>
          <a:p>
            <a:r>
              <a:rPr lang="en-US" dirty="0"/>
              <a:t>Another way to think about text analysis is that humans are “subjective sensors” that observe the real world and express it as language. This language can be written text or spoken words. By starting with the text and “reversing” this process”, we can start to build:</a:t>
            </a:r>
          </a:p>
          <a:p>
            <a:pPr marL="342900" indent="-342900">
              <a:buFontTx/>
              <a:buChar char="-"/>
            </a:pPr>
            <a:r>
              <a:rPr lang="en-US" dirty="0"/>
              <a:t>Knowledge about language itself (how words are used)</a:t>
            </a:r>
          </a:p>
          <a:p>
            <a:pPr marL="342900" indent="-342900">
              <a:buFontTx/>
              <a:buChar char="-"/>
            </a:pPr>
            <a:r>
              <a:rPr lang="en-US" dirty="0"/>
              <a:t>Knowledge about the observer </a:t>
            </a:r>
            <a:r>
              <a:rPr lang="en-US" dirty="0" smtClean="0"/>
              <a:t>(latent biases</a:t>
            </a:r>
            <a:r>
              <a:rPr lang="en-US" dirty="0"/>
              <a:t>, interests, thought patterns)</a:t>
            </a:r>
          </a:p>
          <a:p>
            <a:pPr marL="342900" indent="-342900">
              <a:buFontTx/>
              <a:buChar char="-"/>
            </a:pPr>
            <a:r>
              <a:rPr lang="en-US" dirty="0"/>
              <a:t>Knowledge about real-world variables, such as events or entities</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pic>
        <p:nvPicPr>
          <p:cNvPr id="5" name="Picture 4"/>
          <p:cNvPicPr/>
          <p:nvPr/>
        </p:nvPicPr>
        <p:blipFill>
          <a:blip r:embed="rId2"/>
          <a:stretch>
            <a:fillRect/>
          </a:stretch>
        </p:blipFill>
        <p:spPr>
          <a:xfrm>
            <a:off x="2869582" y="1197438"/>
            <a:ext cx="5943600" cy="1233805"/>
          </a:xfrm>
          <a:prstGeom prst="rect">
            <a:avLst/>
          </a:prstGeom>
        </p:spPr>
      </p:pic>
    </p:spTree>
    <p:extLst>
      <p:ext uri="{BB962C8B-B14F-4D97-AF65-F5344CB8AC3E}">
        <p14:creationId xmlns:p14="http://schemas.microsoft.com/office/powerpoint/2010/main" val="409157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the Purposes of this Session</a:t>
            </a:r>
          </a:p>
        </p:txBody>
      </p:sp>
      <p:sp>
        <p:nvSpPr>
          <p:cNvPr id="3" name="Content Placeholder 2"/>
          <p:cNvSpPr>
            <a:spLocks noGrp="1"/>
          </p:cNvSpPr>
          <p:nvPr>
            <p:ph idx="1"/>
          </p:nvPr>
        </p:nvSpPr>
        <p:spPr>
          <a:xfrm>
            <a:off x="6623538" y="1355635"/>
            <a:ext cx="4965212" cy="4139233"/>
          </a:xfrm>
        </p:spPr>
        <p:txBody>
          <a:bodyPr/>
          <a:lstStyle/>
          <a:p>
            <a:r>
              <a:rPr lang="en-US" sz="1800" b="1" u="sng" dirty="0"/>
              <a:t>Text Mining </a:t>
            </a:r>
            <a:r>
              <a:rPr lang="en-US" sz="1800" dirty="0"/>
              <a:t>– extracting information from existing text, usually more focused on identifying and tracking concrete details (e.g., information retrieval) rather than predictions.</a:t>
            </a:r>
          </a:p>
          <a:p>
            <a:endParaRPr lang="en-US" sz="1800" dirty="0"/>
          </a:p>
          <a:p>
            <a:r>
              <a:rPr lang="en-US" sz="1800" b="1" u="sng" dirty="0"/>
              <a:t>Text Analytics </a:t>
            </a:r>
            <a:r>
              <a:rPr lang="en-US" sz="1800" dirty="0"/>
              <a:t>– any process that includes deriving numeric metrics from text or language.</a:t>
            </a:r>
          </a:p>
          <a:p>
            <a:endParaRPr lang="en-US" sz="1800" dirty="0"/>
          </a:p>
          <a:p>
            <a:r>
              <a:rPr lang="en-US" sz="1800" b="1" u="sng" dirty="0"/>
              <a:t>Natural Language Processing </a:t>
            </a:r>
            <a:r>
              <a:rPr lang="en-US" sz="1800" dirty="0"/>
              <a:t>– the application of statistics and machine learning to text or language in service of a goal (usually prediction or classification).</a:t>
            </a:r>
          </a:p>
          <a:p>
            <a:endParaRPr lang="en-US" sz="1800" dirty="0"/>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355635"/>
            <a:ext cx="6166337" cy="457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110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is a Growing Capability within I/O</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sp>
        <p:nvSpPr>
          <p:cNvPr id="5" name="TextBox 4"/>
          <p:cNvSpPr txBox="1"/>
          <p:nvPr/>
        </p:nvSpPr>
        <p:spPr bwMode="auto">
          <a:xfrm>
            <a:off x="797298" y="1313679"/>
            <a:ext cx="2363250"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Mechanics of Working with Text as Data</a:t>
            </a:r>
          </a:p>
        </p:txBody>
      </p:sp>
      <p:sp>
        <p:nvSpPr>
          <p:cNvPr id="6" name="TextBox 5"/>
          <p:cNvSpPr txBox="1"/>
          <p:nvPr/>
        </p:nvSpPr>
        <p:spPr bwMode="auto">
          <a:xfrm>
            <a:off x="797297" y="2071827"/>
            <a:ext cx="2801687" cy="301621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Breaking text passages into tokens, n-grams and topics.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Familiarity with lexical dictionaries to aggregate text</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Coping with slang, misspellings and language variants.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Coping with domain-specific content words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Working across languages</a:t>
            </a:r>
          </a:p>
          <a:p>
            <a:pPr marL="285750" indent="-285750" algn="l">
              <a:buFont typeface="Arial" panose="020B0604020202020204" pitchFamily="34" charset="0"/>
              <a:buChar char="•"/>
            </a:pPr>
            <a:endParaRPr lang="en-US" sz="1400" dirty="0">
              <a:solidFill>
                <a:schemeClr val="tx2"/>
              </a:solidFill>
            </a:endParaRPr>
          </a:p>
        </p:txBody>
      </p:sp>
      <p:sp>
        <p:nvSpPr>
          <p:cNvPr id="7" name="TextBox 6"/>
          <p:cNvSpPr txBox="1"/>
          <p:nvPr/>
        </p:nvSpPr>
        <p:spPr bwMode="auto">
          <a:xfrm>
            <a:off x="8361105" y="1247026"/>
            <a:ext cx="2661771"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Language-based</a:t>
            </a:r>
          </a:p>
          <a:p>
            <a:pPr algn="l"/>
            <a:r>
              <a:rPr lang="en-US" sz="1600" b="1" dirty="0">
                <a:solidFill>
                  <a:schemeClr val="tx2"/>
                </a:solidFill>
              </a:rPr>
              <a:t>Products and Services</a:t>
            </a:r>
          </a:p>
        </p:txBody>
      </p:sp>
      <p:sp>
        <p:nvSpPr>
          <p:cNvPr id="8" name="TextBox 7"/>
          <p:cNvSpPr txBox="1"/>
          <p:nvPr/>
        </p:nvSpPr>
        <p:spPr bwMode="auto">
          <a:xfrm>
            <a:off x="4385762" y="1313679"/>
            <a:ext cx="3034389"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What Language Use Reveals about People</a:t>
            </a:r>
          </a:p>
        </p:txBody>
      </p:sp>
      <p:sp>
        <p:nvSpPr>
          <p:cNvPr id="9" name="TextBox 8"/>
          <p:cNvSpPr txBox="1"/>
          <p:nvPr/>
        </p:nvSpPr>
        <p:spPr bwMode="auto">
          <a:xfrm>
            <a:off x="4312023" y="2104233"/>
            <a:ext cx="3250815" cy="280076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How language use differs across individuals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use differs for the same individual over time</a:t>
            </a:r>
          </a:p>
          <a:p>
            <a:pPr algn="l"/>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use differs for the same individual in different settings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can be used to understand relationships between people or teams</a:t>
            </a:r>
          </a:p>
          <a:p>
            <a:pPr marL="285750" indent="-285750" algn="l">
              <a:buFont typeface="Arial" panose="020B0604020202020204" pitchFamily="34" charset="0"/>
              <a:buChar char="•"/>
            </a:pPr>
            <a:endParaRPr lang="en-US" sz="1400" dirty="0">
              <a:solidFill>
                <a:schemeClr val="tx2"/>
              </a:solidFill>
            </a:endParaRPr>
          </a:p>
        </p:txBody>
      </p:sp>
      <p:sp>
        <p:nvSpPr>
          <p:cNvPr id="10" name="TextBox 9"/>
          <p:cNvSpPr txBox="1"/>
          <p:nvPr/>
        </p:nvSpPr>
        <p:spPr bwMode="auto">
          <a:xfrm>
            <a:off x="8275877" y="2042501"/>
            <a:ext cx="3048615" cy="452431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Supplementing certain assessments with additional information</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Pre-employment filtering and screening</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Automated interview transcript analytics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Workforce engagement or performance monitoring</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Comment analysis for surveys and open-ended questions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Matching roles to candidates within a large talent pool</a:t>
            </a:r>
          </a:p>
          <a:p>
            <a:pPr marL="285750" indent="-285750" algn="l">
              <a:buFont typeface="Arial" panose="020B0604020202020204" pitchFamily="34" charset="0"/>
              <a:buChar char="•"/>
            </a:pPr>
            <a:endParaRPr lang="en-US" sz="1400" dirty="0">
              <a:solidFill>
                <a:schemeClr val="tx2"/>
              </a:solidFill>
            </a:endParaRPr>
          </a:p>
          <a:p>
            <a:pPr algn="l"/>
            <a:endParaRPr lang="en-US" sz="1400" dirty="0">
              <a:solidFill>
                <a:schemeClr val="tx2"/>
              </a:solidFill>
            </a:endParaRPr>
          </a:p>
          <a:p>
            <a:pPr marL="285750" indent="-285750" algn="l">
              <a:buFont typeface="Arial" panose="020B0604020202020204" pitchFamily="34" charset="0"/>
              <a:buChar char="•"/>
            </a:pPr>
            <a:endParaRPr lang="en-US" sz="1400" dirty="0">
              <a:solidFill>
                <a:schemeClr val="tx2"/>
              </a:solidFill>
            </a:endParaRPr>
          </a:p>
        </p:txBody>
      </p:sp>
    </p:spTree>
    <p:extLst>
      <p:ext uri="{BB962C8B-B14F-4D97-AF65-F5344CB8AC3E}">
        <p14:creationId xmlns:p14="http://schemas.microsoft.com/office/powerpoint/2010/main" val="3007732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 Come with Challenges</a:t>
            </a:r>
          </a:p>
        </p:txBody>
      </p:sp>
      <p:sp>
        <p:nvSpPr>
          <p:cNvPr id="3" name="Content Placeholder 2"/>
          <p:cNvSpPr>
            <a:spLocks noGrp="1"/>
          </p:cNvSpPr>
          <p:nvPr>
            <p:ph idx="1"/>
          </p:nvPr>
        </p:nvSpPr>
        <p:spPr>
          <a:xfrm>
            <a:off x="936574" y="2046959"/>
            <a:ext cx="4818186" cy="2712610"/>
          </a:xfrm>
        </p:spPr>
        <p:txBody>
          <a:bodyPr/>
          <a:lstStyle/>
          <a:p>
            <a:pPr marL="285750" indent="-285750">
              <a:spcBef>
                <a:spcPts val="0"/>
              </a:spcBef>
              <a:buFont typeface="Arial" panose="020B0604020202020204" pitchFamily="34" charset="0"/>
              <a:buChar char="•"/>
            </a:pPr>
            <a:r>
              <a:rPr lang="en-US" sz="1800" dirty="0"/>
              <a:t>Data is widely available (80% of data in organizations is estimated to be unstructured text), but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r>
              <a:rPr lang="en-US" sz="1800" dirty="0"/>
              <a:t>Explosion of new methods, technology, and vendors to automate and supplement existing processes, but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r>
              <a:rPr lang="en-US" sz="1800" dirty="0"/>
              <a:t>NLP can offer new approaches to answering key organizational questions, but …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sp>
        <p:nvSpPr>
          <p:cNvPr id="5" name="Content Placeholder 2"/>
          <p:cNvSpPr txBox="1">
            <a:spLocks/>
          </p:cNvSpPr>
          <p:nvPr/>
        </p:nvSpPr>
        <p:spPr>
          <a:xfrm>
            <a:off x="6677916" y="2046959"/>
            <a:ext cx="4250817" cy="2712610"/>
          </a:xfrm>
          <a:prstGeom prst="rect">
            <a:avLst/>
          </a:prstGeom>
        </p:spPr>
        <p:txBody>
          <a:bodyPr/>
          <a:lstStyle>
            <a:lvl1pPr marL="0" indent="0" algn="l" rtl="0" eaLnBrk="1" fontAlgn="base" hangingPunct="1">
              <a:lnSpc>
                <a:spcPct val="110000"/>
              </a:lnSpc>
              <a:spcBef>
                <a:spcPts val="700"/>
              </a:spcBef>
              <a:spcAft>
                <a:spcPct val="0"/>
              </a:spcAft>
              <a:buClr>
                <a:srgbClr val="4D4F53"/>
              </a:buClr>
              <a:buFont typeface="Wingdings" charset="2"/>
              <a:buNone/>
              <a:defRPr sz="2000">
                <a:solidFill>
                  <a:schemeClr val="tx2"/>
                </a:solidFill>
                <a:latin typeface="Arial"/>
                <a:ea typeface="+mn-ea"/>
                <a:cs typeface="Arial"/>
              </a:defRPr>
            </a:lvl1pPr>
            <a:lvl2pPr marL="209550" indent="0" algn="l" rtl="0" eaLnBrk="1" fontAlgn="base" hangingPunct="1">
              <a:lnSpc>
                <a:spcPct val="110000"/>
              </a:lnSpc>
              <a:spcBef>
                <a:spcPts val="700"/>
              </a:spcBef>
              <a:spcAft>
                <a:spcPct val="0"/>
              </a:spcAft>
              <a:buClr>
                <a:srgbClr val="4D4F53"/>
              </a:buClr>
              <a:buFont typeface="Lucida Grande"/>
              <a:buNone/>
              <a:defRPr>
                <a:solidFill>
                  <a:schemeClr val="tx1"/>
                </a:solidFill>
                <a:latin typeface="Arial"/>
                <a:cs typeface="Arial"/>
              </a:defRPr>
            </a:lvl2pPr>
            <a:lvl3pPr marL="400050" indent="0" algn="l" rtl="0" eaLnBrk="1" fontAlgn="base" hangingPunct="1">
              <a:lnSpc>
                <a:spcPct val="110000"/>
              </a:lnSpc>
              <a:spcBef>
                <a:spcPts val="500"/>
              </a:spcBef>
              <a:spcAft>
                <a:spcPct val="0"/>
              </a:spcAft>
              <a:buClr>
                <a:srgbClr val="4D4F53"/>
              </a:buClr>
              <a:buFont typeface="Wingdings" charset="2"/>
              <a:buNone/>
              <a:defRPr sz="1600">
                <a:solidFill>
                  <a:schemeClr val="tx1"/>
                </a:solidFill>
                <a:latin typeface="Arial"/>
                <a:cs typeface="Arial"/>
              </a:defRPr>
            </a:lvl3pPr>
            <a:lvl4pPr marL="595313" indent="0" algn="l" rtl="0" eaLnBrk="1" fontAlgn="base" hangingPunct="1">
              <a:lnSpc>
                <a:spcPct val="110000"/>
              </a:lnSpc>
              <a:spcBef>
                <a:spcPts val="500"/>
              </a:spcBef>
              <a:spcAft>
                <a:spcPct val="0"/>
              </a:spcAft>
              <a:buClr>
                <a:srgbClr val="4D4F53"/>
              </a:buClr>
              <a:buFont typeface="Lucida Grande"/>
              <a:buNone/>
              <a:defRPr sz="1400">
                <a:solidFill>
                  <a:schemeClr val="tx1"/>
                </a:solidFill>
                <a:latin typeface="Arial"/>
                <a:cs typeface="Arial"/>
              </a:defRPr>
            </a:lvl4pPr>
            <a:lvl5pPr marL="790575" indent="0" algn="l" rtl="0" eaLnBrk="1" fontAlgn="base" hangingPunct="1">
              <a:lnSpc>
                <a:spcPct val="110000"/>
              </a:lnSpc>
              <a:spcBef>
                <a:spcPts val="500"/>
              </a:spcBef>
              <a:spcAft>
                <a:spcPct val="0"/>
              </a:spcAft>
              <a:buClr>
                <a:srgbClr val="4D4F53"/>
              </a:buClr>
              <a:buFont typeface="Wingdings" charset="2"/>
              <a:buNone/>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pPr>
              <a:spcBef>
                <a:spcPts val="0"/>
              </a:spcBef>
            </a:pPr>
            <a:r>
              <a:rPr lang="en-US" sz="1800" kern="0" dirty="0"/>
              <a:t>…there are increasing concerns globally about privacy, data protection, and anonymity.</a:t>
            </a:r>
          </a:p>
          <a:p>
            <a:pPr marL="285750" indent="-285750">
              <a:spcBef>
                <a:spcPts val="0"/>
              </a:spcBef>
              <a:buFont typeface="Arial" panose="020B0604020202020204" pitchFamily="34" charset="0"/>
              <a:buChar char="•"/>
            </a:pPr>
            <a:endParaRPr lang="en-US" sz="1800" kern="0" dirty="0"/>
          </a:p>
          <a:p>
            <a:pPr>
              <a:spcBef>
                <a:spcPts val="0"/>
              </a:spcBef>
            </a:pPr>
            <a:r>
              <a:rPr lang="en-US" sz="1800" kern="0" dirty="0"/>
              <a:t>…less oversight means serious concerns about the automation of bias and discrimination.</a:t>
            </a:r>
          </a:p>
          <a:p>
            <a:pPr marL="285750" indent="-285750">
              <a:spcBef>
                <a:spcPts val="0"/>
              </a:spcBef>
              <a:buFont typeface="Arial" panose="020B0604020202020204" pitchFamily="34" charset="0"/>
              <a:buChar char="•"/>
            </a:pPr>
            <a:endParaRPr lang="en-US" sz="1800" kern="0" dirty="0"/>
          </a:p>
          <a:p>
            <a:pPr>
              <a:spcBef>
                <a:spcPts val="0"/>
              </a:spcBef>
            </a:pPr>
            <a:r>
              <a:rPr lang="en-US" sz="1800" kern="0" dirty="0"/>
              <a:t>…preserving validity and defensibility remain of utmost importance.</a:t>
            </a:r>
          </a:p>
          <a:p>
            <a:pPr marL="285750" indent="-285750">
              <a:spcBef>
                <a:spcPts val="0"/>
              </a:spcBef>
              <a:buFont typeface="Arial" panose="020B0604020202020204" pitchFamily="34" charset="0"/>
              <a:buChar char="•"/>
            </a:pPr>
            <a:endParaRPr lang="en-US" sz="1800" kern="0" dirty="0"/>
          </a:p>
        </p:txBody>
      </p:sp>
      <p:sp>
        <p:nvSpPr>
          <p:cNvPr id="9" name="TextBox 8"/>
          <p:cNvSpPr txBox="1"/>
          <p:nvPr/>
        </p:nvSpPr>
        <p:spPr bwMode="auto">
          <a:xfrm>
            <a:off x="936574" y="1594619"/>
            <a:ext cx="4759570"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US" b="1" dirty="0">
                <a:solidFill>
                  <a:schemeClr val="accent1"/>
                </a:solidFill>
              </a:rPr>
              <a:t>Opportunities</a:t>
            </a:r>
          </a:p>
        </p:txBody>
      </p:sp>
      <p:sp>
        <p:nvSpPr>
          <p:cNvPr id="11" name="TextBox 10"/>
          <p:cNvSpPr txBox="1"/>
          <p:nvPr/>
        </p:nvSpPr>
        <p:spPr bwMode="auto">
          <a:xfrm>
            <a:off x="6169163" y="1594619"/>
            <a:ext cx="4759570"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US" b="1" dirty="0">
                <a:solidFill>
                  <a:schemeClr val="accent1"/>
                </a:solidFill>
              </a:rPr>
              <a:t>Challenges</a:t>
            </a:r>
          </a:p>
        </p:txBody>
      </p:sp>
    </p:spTree>
    <p:extLst>
      <p:ext uri="{BB962C8B-B14F-4D97-AF65-F5344CB8AC3E}">
        <p14:creationId xmlns:p14="http://schemas.microsoft.com/office/powerpoint/2010/main" val="2538481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 xmlns:a16="http://schemas.microsoft.com/office/drawing/2014/main" id="{1B8C5B1C-2E04-4335-91CA-909190BC29F8}"/>
              </a:ext>
            </a:extLst>
          </p:cNvPr>
          <p:cNvSpPr>
            <a:spLocks noGrp="1"/>
          </p:cNvSpPr>
          <p:nvPr>
            <p:ph type="body" sz="quarter" idx="19"/>
          </p:nvPr>
        </p:nvSpPr>
        <p:spPr>
          <a:solidFill>
            <a:schemeClr val="tx2"/>
          </a:solidFill>
        </p:spPr>
        <p:txBody>
          <a:bodyPr/>
          <a:lstStyle/>
          <a:p>
            <a:r>
              <a:rPr lang="en-US" b="1" dirty="0">
                <a:solidFill>
                  <a:schemeClr val="bg1"/>
                </a:solidFill>
              </a:rPr>
              <a:t>Highlights from the literature</a:t>
            </a:r>
          </a:p>
        </p:txBody>
      </p:sp>
      <p:sp>
        <p:nvSpPr>
          <p:cNvPr id="4" name="Text Placeholder 3">
            <a:extLst>
              <a:ext uri="{FF2B5EF4-FFF2-40B4-BE49-F238E27FC236}">
                <a16:creationId xmlns="" xmlns:a16="http://schemas.microsoft.com/office/drawing/2014/main" id="{C49EA872-7409-4334-88F4-B90EE0143915}"/>
              </a:ext>
            </a:extLst>
          </p:cNvPr>
          <p:cNvSpPr>
            <a:spLocks noGrp="1"/>
          </p:cNvSpPr>
          <p:nvPr>
            <p:ph type="body" sz="quarter" idx="20"/>
          </p:nvPr>
        </p:nvSpPr>
        <p:spPr/>
        <p:txBody>
          <a:bodyPr/>
          <a:lstStyle/>
          <a:p>
            <a:r>
              <a:rPr lang="en-US" dirty="0"/>
              <a:t>NLP process, considerations, and walkthrough</a:t>
            </a:r>
          </a:p>
        </p:txBody>
      </p:sp>
      <p:sp>
        <p:nvSpPr>
          <p:cNvPr id="5" name="Text Placeholder 4">
            <a:extLst>
              <a:ext uri="{FF2B5EF4-FFF2-40B4-BE49-F238E27FC236}">
                <a16:creationId xmlns="" xmlns:a16="http://schemas.microsoft.com/office/drawing/2014/main"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 xmlns:a16="http://schemas.microsoft.com/office/drawing/2014/main"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 xmlns:a16="http://schemas.microsoft.com/office/drawing/2014/main"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4212484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1B9D3F5-BE52-B542-AAF9-B93CC3E8269F}"/>
              </a:ext>
            </a:extLst>
          </p:cNvPr>
          <p:cNvSpPr>
            <a:spLocks noGrp="1"/>
          </p:cNvSpPr>
          <p:nvPr>
            <p:ph type="body" sz="quarter" idx="10"/>
          </p:nvPr>
        </p:nvSpPr>
        <p:spPr/>
        <p:txBody>
          <a:bodyPr/>
          <a:lstStyle/>
          <a:p>
            <a:r>
              <a:rPr lang="en-GB" dirty="0"/>
              <a:t>Highlights from the literature</a:t>
            </a:r>
            <a:endParaRPr lang="en-US" dirty="0"/>
          </a:p>
        </p:txBody>
      </p:sp>
    </p:spTree>
    <p:extLst>
      <p:ext uri="{BB962C8B-B14F-4D97-AF65-F5344CB8AC3E}">
        <p14:creationId xmlns:p14="http://schemas.microsoft.com/office/powerpoint/2010/main" val="3360195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1184185"/>
            <a:ext cx="10956872" cy="4105366"/>
          </a:xfrm>
        </p:spPr>
        <p:txBody>
          <a:bodyPr/>
          <a:lstStyle/>
          <a:p>
            <a:r>
              <a:rPr lang="en-US" b="1" dirty="0"/>
              <a:t>Journals searched</a:t>
            </a:r>
          </a:p>
          <a:p>
            <a:pPr lvl="1"/>
            <a:r>
              <a:rPr lang="en-US" dirty="0"/>
              <a:t>JAP, ORM, AMJ, PP, JOB, JBP, IJSA, IOP, AROPOB</a:t>
            </a:r>
          </a:p>
          <a:p>
            <a:r>
              <a:rPr lang="en-US" b="1" dirty="0"/>
              <a:t>Many journals have some papers that include a form of text or content analysis</a:t>
            </a:r>
          </a:p>
          <a:p>
            <a:pPr lvl="1"/>
            <a:r>
              <a:rPr lang="en-US" dirty="0"/>
              <a:t>Content analysis: </a:t>
            </a:r>
            <a:r>
              <a:rPr lang="en-US" i="1" dirty="0"/>
              <a:t>“Any technique for making inferences by systematically and objectively identifying special characteristics of messages.” </a:t>
            </a:r>
            <a:r>
              <a:rPr lang="en-US" dirty="0"/>
              <a:t>(</a:t>
            </a:r>
            <a:r>
              <a:rPr lang="en-US" dirty="0" err="1"/>
              <a:t>Holsti</a:t>
            </a:r>
            <a:r>
              <a:rPr lang="en-US" dirty="0"/>
              <a:t>, 1968)</a:t>
            </a:r>
            <a:endParaRPr lang="en-US" dirty="0">
              <a:solidFill>
                <a:srgbClr val="FF0000"/>
              </a:solidFill>
            </a:endParaRPr>
          </a:p>
          <a:p>
            <a:r>
              <a:rPr lang="en-US" b="1" dirty="0"/>
              <a:t>Much of the prior research on content analysis applies to Computer-Aided Text Analysis (CATA) and NLP</a:t>
            </a:r>
          </a:p>
          <a:p>
            <a:r>
              <a:rPr lang="en-US" b="1" dirty="0"/>
              <a:t>Not many articles that mention NLP, mostly CATA</a:t>
            </a:r>
          </a:p>
          <a:p>
            <a:r>
              <a:rPr lang="en-US" b="1" dirty="0"/>
              <a:t>Short, McKenny, &amp; Reid (2018) CATA review article:</a:t>
            </a:r>
          </a:p>
          <a:p>
            <a:pPr lvl="1"/>
            <a:r>
              <a:rPr lang="en-US" dirty="0"/>
              <a:t>Journals: AMJ (#1, 32%), JOB (#2, 13%), JAP (#5, 8%), PP (#11, 0%)</a:t>
            </a:r>
          </a:p>
          <a:p>
            <a:pPr lvl="1"/>
            <a:r>
              <a:rPr lang="en-US" dirty="0"/>
              <a:t>Source of text: interviews (#1, 33%), annual reports (#4, 8%), questionnaires (#8, 3%)</a:t>
            </a:r>
          </a:p>
          <a:p>
            <a:pPr lvl="1"/>
            <a:endParaRPr lang="en-US" dirty="0">
              <a:solidFill>
                <a:srgbClr val="FF0000"/>
              </a:solidFill>
            </a:endParaRPr>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4486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92C67485-6171-48BD-B723-8455D18412D1}"/>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CDECB8D7-82DE-402A-9626-2658B8415E46}"/>
              </a:ext>
            </a:extLst>
          </p:cNvPr>
          <p:cNvSpPr>
            <a:spLocks noGrp="1"/>
          </p:cNvSpPr>
          <p:nvPr>
            <p:ph type="title"/>
          </p:nvPr>
        </p:nvSpPr>
        <p:spPr/>
        <p:txBody>
          <a:bodyPr/>
          <a:lstStyle/>
          <a:p>
            <a:r>
              <a:rPr lang="en-US" dirty="0"/>
              <a:t>Relevant Articles</a:t>
            </a:r>
          </a:p>
        </p:txBody>
      </p:sp>
      <p:graphicFrame>
        <p:nvGraphicFramePr>
          <p:cNvPr id="5" name="Table 4">
            <a:extLst>
              <a:ext uri="{FF2B5EF4-FFF2-40B4-BE49-F238E27FC236}">
                <a16:creationId xmlns="" xmlns:a16="http://schemas.microsoft.com/office/drawing/2014/main" id="{7335F814-1634-4CED-BE5B-6078E7F6C9A8}"/>
              </a:ext>
            </a:extLst>
          </p:cNvPr>
          <p:cNvGraphicFramePr>
            <a:graphicFrameLocks noGrp="1"/>
          </p:cNvGraphicFramePr>
          <p:nvPr>
            <p:extLst>
              <p:ext uri="{D42A27DB-BD31-4B8C-83A1-F6EECF244321}">
                <p14:modId xmlns:p14="http://schemas.microsoft.com/office/powerpoint/2010/main" val="3505611620"/>
              </p:ext>
            </p:extLst>
          </p:nvPr>
        </p:nvGraphicFramePr>
        <p:xfrm>
          <a:off x="440539" y="1141335"/>
          <a:ext cx="11148212" cy="4575330"/>
        </p:xfrm>
        <a:graphic>
          <a:graphicData uri="http://schemas.openxmlformats.org/drawingml/2006/table">
            <a:tbl>
              <a:tblPr>
                <a:tableStyleId>{5940675A-B579-460E-94D1-54222C63F5DA}</a:tableStyleId>
              </a:tblPr>
              <a:tblGrid>
                <a:gridCol w="765615">
                  <a:extLst>
                    <a:ext uri="{9D8B030D-6E8A-4147-A177-3AD203B41FA5}">
                      <a16:colId xmlns="" xmlns:a16="http://schemas.microsoft.com/office/drawing/2014/main" val="154779697"/>
                    </a:ext>
                  </a:extLst>
                </a:gridCol>
                <a:gridCol w="3444002">
                  <a:extLst>
                    <a:ext uri="{9D8B030D-6E8A-4147-A177-3AD203B41FA5}">
                      <a16:colId xmlns="" xmlns:a16="http://schemas.microsoft.com/office/drawing/2014/main" val="746839349"/>
                    </a:ext>
                  </a:extLst>
                </a:gridCol>
                <a:gridCol w="6938595">
                  <a:extLst>
                    <a:ext uri="{9D8B030D-6E8A-4147-A177-3AD203B41FA5}">
                      <a16:colId xmlns="" xmlns:a16="http://schemas.microsoft.com/office/drawing/2014/main" val="2296006361"/>
                    </a:ext>
                  </a:extLst>
                </a:gridCol>
              </a:tblGrid>
              <a:tr h="0">
                <a:tc>
                  <a:txBody>
                    <a:bodyPr/>
                    <a:lstStyle/>
                    <a:p>
                      <a:pPr algn="l" fontAlgn="b"/>
                      <a:r>
                        <a:rPr lang="en-US" sz="1400" b="1" u="none" strike="noStrike" dirty="0">
                          <a:solidFill>
                            <a:schemeClr val="bg1"/>
                          </a:solidFill>
                          <a:effectLst/>
                        </a:rPr>
                        <a:t>Journal</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fontAlgn="b"/>
                      <a:r>
                        <a:rPr lang="en-US" sz="1400" b="1" u="none" strike="noStrike" dirty="0">
                          <a:solidFill>
                            <a:schemeClr val="bg1"/>
                          </a:solidFill>
                          <a:effectLst/>
                        </a:rPr>
                        <a:t>Authors</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fontAlgn="b"/>
                      <a:r>
                        <a:rPr lang="en-US" sz="1400" b="1" u="none" strike="noStrike" dirty="0">
                          <a:solidFill>
                            <a:schemeClr val="bg1"/>
                          </a:solidFill>
                          <a:effectLst/>
                        </a:rPr>
                        <a:t>Title</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3001283763"/>
                  </a:ext>
                </a:extLst>
              </a:tr>
              <a:tr h="161161">
                <a:tc>
                  <a:txBody>
                    <a:bodyPr/>
                    <a:lstStyle/>
                    <a:p>
                      <a:pPr algn="l" fontAlgn="b"/>
                      <a:r>
                        <a:rPr lang="en-US" sz="1100" u="none" strike="noStrike" dirty="0">
                          <a:solidFill>
                            <a:schemeClr val="tx2"/>
                          </a:solidFill>
                          <a:effectLst/>
                        </a:rPr>
                        <a:t>AMJ</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Menon, Choi, &amp; </a:t>
                      </a:r>
                      <a:r>
                        <a:rPr lang="en-US" sz="1100" u="none" strike="noStrike" dirty="0" err="1">
                          <a:solidFill>
                            <a:schemeClr val="tx2"/>
                          </a:solidFill>
                          <a:effectLst/>
                        </a:rPr>
                        <a:t>Tabakovic</a:t>
                      </a:r>
                      <a:r>
                        <a:rPr lang="en-US" sz="1100" u="none" strike="noStrike" dirty="0">
                          <a:solidFill>
                            <a:schemeClr val="tx2"/>
                          </a:solidFill>
                          <a:effectLst/>
                        </a:rPr>
                        <a:t>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What You Say Your Strategy Is and Why It Matters: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of Unstructured Text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979624310"/>
                  </a:ext>
                </a:extLst>
              </a:tr>
              <a:tr h="161161">
                <a:tc>
                  <a:txBody>
                    <a:bodyPr/>
                    <a:lstStyle/>
                    <a:p>
                      <a:pPr algn="l" fontAlgn="b"/>
                      <a:r>
                        <a:rPr lang="en-US" sz="1100" u="none" strike="noStrike" dirty="0">
                          <a:solidFill>
                            <a:schemeClr val="tx2"/>
                          </a:solidFill>
                          <a:effectLst/>
                        </a:rPr>
                        <a:t>AMJ</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Pandey, Pandey, &amp; Miller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Applying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Capabilities in Computerized Textual Analysis to Measure Organizational Culture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3177181741"/>
                  </a:ext>
                </a:extLst>
              </a:tr>
              <a:tr h="161161">
                <a:tc>
                  <a:txBody>
                    <a:bodyPr/>
                    <a:lstStyle/>
                    <a:p>
                      <a:pPr algn="l" fontAlgn="b"/>
                      <a:r>
                        <a:rPr lang="en-US" sz="1100" u="none" strike="noStrike">
                          <a:solidFill>
                            <a:schemeClr val="tx2"/>
                          </a:solidFill>
                          <a:effectLst/>
                        </a:rPr>
                        <a:t>AROPOB</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Short, McKenny, &amp; Reid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More Than Words? Computer-Aided Text Analysis in Organizational Behavior and Psychology Research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841346890"/>
                  </a:ext>
                </a:extLst>
              </a:tr>
              <a:tr h="161161">
                <a:tc>
                  <a:txBody>
                    <a:bodyPr/>
                    <a:lstStyle/>
                    <a:p>
                      <a:pPr algn="l" fontAlgn="b"/>
                      <a:r>
                        <a:rPr lang="en-US" sz="1100" u="none" strike="noStrike" dirty="0">
                          <a:solidFill>
                            <a:schemeClr val="tx2"/>
                          </a:solidFill>
                          <a:effectLst/>
                        </a:rPr>
                        <a:t>JAP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it-IT" sz="1100" u="none" strike="noStrike" dirty="0">
                          <a:solidFill>
                            <a:schemeClr val="tx2"/>
                          </a:solidFill>
                          <a:effectLst/>
                        </a:rPr>
                        <a:t>Campion, Campion, Campion, &amp; Reider (</a:t>
                      </a:r>
                      <a:r>
                        <a:rPr lang="it-IT" sz="1100" b="1" u="none" strike="noStrike" dirty="0">
                          <a:solidFill>
                            <a:srgbClr val="FFC000"/>
                          </a:solidFill>
                          <a:effectLst/>
                        </a:rPr>
                        <a:t>2016</a:t>
                      </a:r>
                      <a:r>
                        <a:rPr lang="it-IT" sz="1100" u="none" strike="noStrike" dirty="0">
                          <a:solidFill>
                            <a:schemeClr val="tx2"/>
                          </a:solidFill>
                          <a:effectLst/>
                        </a:rPr>
                        <a:t>)</a:t>
                      </a:r>
                      <a:endParaRPr lang="it-IT"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Initial Investigation Into Computer Scoring of Candidate Essays for Personnel Selection</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4231362268"/>
                  </a:ext>
                </a:extLst>
              </a:tr>
              <a:tr h="161161">
                <a:tc>
                  <a:txBody>
                    <a:bodyPr/>
                    <a:lstStyle/>
                    <a:p>
                      <a:pPr algn="l" fontAlgn="b"/>
                      <a:r>
                        <a:rPr lang="en-US" sz="1100" u="none" strike="noStrike">
                          <a:solidFill>
                            <a:schemeClr val="tx2"/>
                          </a:solidFill>
                          <a:effectLst/>
                        </a:rPr>
                        <a:t>JAP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Madera, Hebl, &amp; Martin (2009)</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Gender and Letters of Recommendation for Academia: Agentic and Communal Differences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43603912"/>
                  </a:ext>
                </a:extLst>
              </a:tr>
              <a:tr h="161161">
                <a:tc>
                  <a:txBody>
                    <a:bodyPr/>
                    <a:lstStyle/>
                    <a:p>
                      <a:pPr algn="l" fontAlgn="b"/>
                      <a:r>
                        <a:rPr lang="en-US" sz="1100" u="none" strike="noStrike" dirty="0">
                          <a:solidFill>
                            <a:schemeClr val="tx2"/>
                          </a:solidFill>
                          <a:effectLst/>
                        </a:rPr>
                        <a:t>JAP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Bligh, </a:t>
                      </a:r>
                      <a:r>
                        <a:rPr lang="en-US" sz="1100" u="none" strike="noStrike" dirty="0" err="1">
                          <a:solidFill>
                            <a:schemeClr val="tx2"/>
                          </a:solidFill>
                          <a:effectLst/>
                        </a:rPr>
                        <a:t>Kohles</a:t>
                      </a:r>
                      <a:r>
                        <a:rPr lang="en-US" sz="1100" u="none" strike="noStrike" dirty="0">
                          <a:solidFill>
                            <a:schemeClr val="tx2"/>
                          </a:solidFill>
                          <a:effectLst/>
                        </a:rPr>
                        <a:t>, &amp; </a:t>
                      </a:r>
                      <a:r>
                        <a:rPr lang="en-US" sz="1100" u="none" strike="noStrike" dirty="0" err="1">
                          <a:solidFill>
                            <a:schemeClr val="tx2"/>
                          </a:solidFill>
                          <a:effectLst/>
                        </a:rPr>
                        <a:t>Meindi</a:t>
                      </a:r>
                      <a:r>
                        <a:rPr lang="en-US" sz="1100" u="none" strike="noStrike" dirty="0">
                          <a:solidFill>
                            <a:schemeClr val="tx2"/>
                          </a:solidFill>
                          <a:effectLst/>
                        </a:rPr>
                        <a:t> (2004)</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Charting the Language of Leadership: A Methodological Investigation of President Bush and the Crisis of 9/11</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1564009950"/>
                  </a:ext>
                </a:extLst>
              </a:tr>
              <a:tr h="161161">
                <a:tc>
                  <a:txBody>
                    <a:bodyPr/>
                    <a:lstStyle/>
                    <a:p>
                      <a:pPr algn="l" fontAlgn="b"/>
                      <a:r>
                        <a:rPr lang="en-US" sz="1100" u="none" strike="noStrike">
                          <a:solidFill>
                            <a:schemeClr val="tx2"/>
                          </a:solidFill>
                          <a:effectLst/>
                        </a:rPr>
                        <a:t>JAP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Smither &amp; Walker (2004)</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Are the Characteristics of Narrative Comments Related to Improvement in</a:t>
                      </a:r>
                    </a:p>
                    <a:p>
                      <a:pPr algn="l" fontAlgn="b"/>
                      <a:r>
                        <a:rPr lang="en-US" sz="1000" b="0" i="0" u="none" strike="noStrike" dirty="0" err="1">
                          <a:solidFill>
                            <a:schemeClr val="tx2"/>
                          </a:solidFill>
                          <a:effectLst/>
                          <a:latin typeface="+mn-lt"/>
                        </a:rPr>
                        <a:t>Multirater</a:t>
                      </a:r>
                      <a:r>
                        <a:rPr lang="en-US" sz="1000" b="0" i="0" u="none" strike="noStrike" dirty="0">
                          <a:solidFill>
                            <a:schemeClr val="tx2"/>
                          </a:solidFill>
                          <a:effectLst/>
                          <a:latin typeface="+mn-lt"/>
                        </a:rPr>
                        <a:t> Feedback Ratings Over Time?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81091545"/>
                  </a:ext>
                </a:extLst>
              </a:tr>
              <a:tr h="161161">
                <a:tc>
                  <a:txBody>
                    <a:bodyPr/>
                    <a:lstStyle/>
                    <a:p>
                      <a:pPr algn="l" fontAlgn="b"/>
                      <a:r>
                        <a:rPr lang="en-US" sz="1100" u="none" strike="noStrike" dirty="0">
                          <a:solidFill>
                            <a:schemeClr val="tx2"/>
                          </a:solidFill>
                          <a:effectLst/>
                        </a:rPr>
                        <a:t>JOM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McKenny, </a:t>
                      </a:r>
                      <a:r>
                        <a:rPr lang="en-US" sz="1100" u="none" strike="noStrike" dirty="0" err="1">
                          <a:solidFill>
                            <a:schemeClr val="tx2"/>
                          </a:solidFill>
                          <a:effectLst/>
                        </a:rPr>
                        <a:t>Aguinis</a:t>
                      </a:r>
                      <a:r>
                        <a:rPr lang="en-US" sz="1100" u="none" strike="noStrike" dirty="0">
                          <a:solidFill>
                            <a:schemeClr val="tx2"/>
                          </a:solidFill>
                          <a:effectLst/>
                        </a:rPr>
                        <a:t>, Short, &amp; Anglin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What Doesn’t Get Measured Does Exist: Improving the Accuracy of Computer-Aided  Text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1798809533"/>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McKenny, Short, &amp; Payne (2012)</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Using Computer-Aided Text Analysis to Elevate Constructs: An Illustration Using Psychological Capital</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433094761"/>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Duriau</a:t>
                      </a:r>
                      <a:r>
                        <a:rPr lang="en-US" sz="1100" u="none" strike="noStrike" dirty="0">
                          <a:solidFill>
                            <a:schemeClr val="tx2"/>
                          </a:solidFill>
                          <a:effectLst/>
                        </a:rPr>
                        <a:t>, </a:t>
                      </a:r>
                      <a:r>
                        <a:rPr lang="en-US" sz="1100" u="none" strike="noStrike" dirty="0" err="1">
                          <a:solidFill>
                            <a:schemeClr val="tx2"/>
                          </a:solidFill>
                          <a:effectLst/>
                        </a:rPr>
                        <a:t>Reger</a:t>
                      </a:r>
                      <a:r>
                        <a:rPr lang="en-US" sz="1100" u="none" strike="noStrike" dirty="0">
                          <a:solidFill>
                            <a:schemeClr val="tx2"/>
                          </a:solidFill>
                          <a:effectLst/>
                        </a:rPr>
                        <a:t>, </a:t>
                      </a:r>
                      <a:r>
                        <a:rPr lang="en-US" sz="1100" u="none" strike="noStrike" dirty="0" err="1">
                          <a:solidFill>
                            <a:schemeClr val="tx2"/>
                          </a:solidFill>
                          <a:effectLst/>
                        </a:rPr>
                        <a:t>Pfarrer</a:t>
                      </a:r>
                      <a:r>
                        <a:rPr lang="en-US" sz="1100" u="none" strike="noStrike" dirty="0">
                          <a:solidFill>
                            <a:schemeClr val="tx2"/>
                          </a:solidFill>
                          <a:effectLst/>
                        </a:rPr>
                        <a:t> (2007)</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 Content Analysis of the Content Analysis Literature in Organization Studies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977602927"/>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Nadkarni &amp; Narayanan (2005)</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Validity of the Structural Properties of Text-Based Causal Maps: An Empirical Assessment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674011703"/>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Short &amp; Palmer (2008)</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The Application of DICTION to Content Analysis Research in Strategic Management </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1631290060"/>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Short, </a:t>
                      </a:r>
                      <a:r>
                        <a:rPr lang="en-US" sz="1100" u="none" strike="noStrike" dirty="0" err="1">
                          <a:solidFill>
                            <a:schemeClr val="tx2"/>
                          </a:solidFill>
                          <a:effectLst/>
                        </a:rPr>
                        <a:t>Broberg</a:t>
                      </a:r>
                      <a:r>
                        <a:rPr lang="en-US" sz="1100" u="none" strike="noStrike" dirty="0">
                          <a:solidFill>
                            <a:schemeClr val="tx2"/>
                          </a:solidFill>
                          <a:effectLst/>
                        </a:rPr>
                        <a:t>, </a:t>
                      </a:r>
                      <a:r>
                        <a:rPr lang="en-US" sz="1100" u="none" strike="noStrike" dirty="0" err="1">
                          <a:solidFill>
                            <a:schemeClr val="tx2"/>
                          </a:solidFill>
                          <a:effectLst/>
                        </a:rPr>
                        <a:t>Cogliser</a:t>
                      </a:r>
                      <a:r>
                        <a:rPr lang="en-US" sz="1100" u="none" strike="noStrike" dirty="0">
                          <a:solidFill>
                            <a:schemeClr val="tx2"/>
                          </a:solidFill>
                          <a:effectLst/>
                        </a:rPr>
                        <a:t>, &amp; Brigham (2009)</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Construct Validation Using Computer-Aided Text Analysis (CATA): An Illustration Using Entrepreneurial Orientation</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51175219"/>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Janasik</a:t>
                      </a:r>
                      <a:r>
                        <a:rPr lang="en-US" sz="1100" u="none" strike="noStrike" dirty="0">
                          <a:solidFill>
                            <a:schemeClr val="tx2"/>
                          </a:solidFill>
                          <a:effectLst/>
                        </a:rPr>
                        <a:t>, </a:t>
                      </a:r>
                      <a:r>
                        <a:rPr lang="en-US" sz="1100" u="none" strike="noStrike" dirty="0" err="1">
                          <a:solidFill>
                            <a:schemeClr val="tx2"/>
                          </a:solidFill>
                          <a:effectLst/>
                        </a:rPr>
                        <a:t>Honkela</a:t>
                      </a:r>
                      <a:r>
                        <a:rPr lang="en-US" sz="1100" u="none" strike="noStrike" dirty="0">
                          <a:solidFill>
                            <a:schemeClr val="tx2"/>
                          </a:solidFill>
                          <a:effectLst/>
                        </a:rPr>
                        <a:t>, &amp; </a:t>
                      </a:r>
                      <a:r>
                        <a:rPr lang="en-US" sz="1100" u="none" strike="noStrike" dirty="0" err="1">
                          <a:solidFill>
                            <a:schemeClr val="tx2"/>
                          </a:solidFill>
                          <a:effectLst/>
                        </a:rPr>
                        <a:t>Bruun</a:t>
                      </a:r>
                      <a:r>
                        <a:rPr lang="en-US" sz="1100" u="none" strike="noStrike" dirty="0">
                          <a:solidFill>
                            <a:schemeClr val="tx2"/>
                          </a:solidFill>
                          <a:effectLst/>
                        </a:rPr>
                        <a:t> (2009)</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Text Mining in Qualitative Research: Application of an Unsupervised Learning Method</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564853575"/>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Kobayashi, Mol, </a:t>
                      </a:r>
                      <a:r>
                        <a:rPr lang="en-US" sz="1100" u="none" strike="noStrike" dirty="0" err="1">
                          <a:solidFill>
                            <a:schemeClr val="tx2"/>
                          </a:solidFill>
                          <a:effectLst/>
                        </a:rPr>
                        <a:t>Berkers</a:t>
                      </a:r>
                      <a:r>
                        <a:rPr lang="en-US" sz="1100" u="none" strike="noStrike" dirty="0">
                          <a:solidFill>
                            <a:schemeClr val="tx2"/>
                          </a:solidFill>
                          <a:effectLst/>
                        </a:rPr>
                        <a:t>, </a:t>
                      </a:r>
                      <a:r>
                        <a:rPr lang="en-US" sz="1100" u="none" strike="noStrike" dirty="0" err="1">
                          <a:solidFill>
                            <a:schemeClr val="tx2"/>
                          </a:solidFill>
                          <a:effectLst/>
                        </a:rPr>
                        <a:t>Kismihok</a:t>
                      </a:r>
                      <a:r>
                        <a:rPr lang="en-US" sz="1100" u="none" strike="noStrike" dirty="0">
                          <a:solidFill>
                            <a:schemeClr val="tx2"/>
                          </a:solidFill>
                          <a:effectLst/>
                        </a:rPr>
                        <a:t>, &amp; Hartog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Text Mining in Organizational Research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406361551"/>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Pandey &amp; Pandey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Applying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Capabilities in Computerized Textual Analysis to Measure Organizational Culture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873595894"/>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Pollach (2011)</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Taming Textual Data: The Contribution of Corpus Linguistics to Computer-Aided Text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4247335982"/>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Lissack</a:t>
                      </a:r>
                      <a:r>
                        <a:rPr lang="en-US" sz="1100" u="none" strike="noStrike" dirty="0">
                          <a:solidFill>
                            <a:schemeClr val="tx2"/>
                          </a:solidFill>
                          <a:effectLst/>
                        </a:rPr>
                        <a:t> (1998)</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Concept Sampling: A New Twist for Content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1761670159"/>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100" u="none" strike="noStrike" dirty="0">
                          <a:solidFill>
                            <a:schemeClr val="tx2"/>
                          </a:solidFill>
                          <a:effectLst/>
                        </a:rPr>
                        <a:t>Luciano, Mathieu, Park, &amp; Tannenbaum (</a:t>
                      </a:r>
                      <a:r>
                        <a:rPr lang="it-IT" sz="1100" b="1" u="none" strike="noStrike" dirty="0">
                          <a:solidFill>
                            <a:srgbClr val="FFC000"/>
                          </a:solidFill>
                          <a:effectLst/>
                        </a:rPr>
                        <a:t>2017</a:t>
                      </a:r>
                      <a:r>
                        <a:rPr lang="it-IT" sz="1100" u="none" strike="noStrike" dirty="0">
                          <a:solidFill>
                            <a:schemeClr val="tx2"/>
                          </a:solidFill>
                          <a:effectLst/>
                        </a:rPr>
                        <a:t>)</a:t>
                      </a:r>
                      <a:endParaRPr lang="it-IT"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A Fitting Approach to Construct and Measurement Alignment: The Role of Big Data in Advancing Dynamic Theories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07628980"/>
                  </a:ext>
                </a:extLst>
              </a:tr>
              <a:tr h="161161">
                <a:tc>
                  <a:txBody>
                    <a:bodyPr/>
                    <a:lstStyle/>
                    <a:p>
                      <a:pPr algn="l" fontAlgn="b"/>
                      <a:r>
                        <a:rPr lang="en-US" sz="1100" u="none" strike="noStrike" dirty="0">
                          <a:solidFill>
                            <a:schemeClr val="tx2"/>
                          </a:solidFill>
                          <a:effectLst/>
                        </a:rPr>
                        <a:t>PP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Speer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Quantifying with words: An investigation of the validity of narrative-derived performance scores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585932910"/>
                  </a:ext>
                </a:extLst>
              </a:tr>
              <a:tr h="161161">
                <a:tc>
                  <a:txBody>
                    <a:bodyPr/>
                    <a:lstStyle/>
                    <a:p>
                      <a:pPr algn="l" fontAlgn="b"/>
                      <a:r>
                        <a:rPr lang="en-US" sz="1100" u="none" strike="noStrike">
                          <a:solidFill>
                            <a:schemeClr val="tx2"/>
                          </a:solidFill>
                          <a:effectLst/>
                        </a:rPr>
                        <a:t>PP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Fichman (</a:t>
                      </a:r>
                      <a:r>
                        <a:rPr lang="en-US" sz="1100" b="1" u="none" strike="noStrike" dirty="0">
                          <a:solidFill>
                            <a:srgbClr val="FFC000"/>
                          </a:solidFill>
                          <a:effectLst/>
                        </a:rPr>
                        <a:t>2016</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Why I-O Journals Do Not Publish Qualitative Work</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383363822"/>
                  </a:ext>
                </a:extLst>
              </a:tr>
              <a:tr h="161161">
                <a:tc>
                  <a:txBody>
                    <a:bodyPr/>
                    <a:lstStyle/>
                    <a:p>
                      <a:pPr algn="l" fontAlgn="b"/>
                      <a:r>
                        <a:rPr lang="en-US" sz="1100" u="none" strike="noStrike" dirty="0">
                          <a:solidFill>
                            <a:schemeClr val="tx2"/>
                          </a:solidFill>
                          <a:effectLst/>
                        </a:rPr>
                        <a:t>QQ</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fi-FI" sz="1100" u="none" strike="noStrike" dirty="0">
                          <a:solidFill>
                            <a:schemeClr val="tx2"/>
                          </a:solidFill>
                          <a:effectLst/>
                        </a:rPr>
                        <a:t>Oleinik, Popova, Kirdina, &amp; Shatalova (2014)</a:t>
                      </a:r>
                      <a:endParaRPr lang="fi-FI"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On the Choice of Measures of Reliability and Validity in the Content-Analysis of Texts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316875112"/>
                  </a:ext>
                </a:extLst>
              </a:tr>
              <a:tr h="161161">
                <a:tc>
                  <a:txBody>
                    <a:bodyPr/>
                    <a:lstStyle/>
                    <a:p>
                      <a:pPr algn="l" fontAlgn="b"/>
                      <a:r>
                        <a:rPr lang="en-US" sz="1100" u="none" strike="noStrike">
                          <a:solidFill>
                            <a:schemeClr val="tx2"/>
                          </a:solidFill>
                          <a:effectLst/>
                        </a:rPr>
                        <a:t>SSCR</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McTavish (1997)</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Scale Validity: A Computer Content Analysis Approach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554295648"/>
                  </a:ext>
                </a:extLst>
              </a:tr>
              <a:tr h="161161">
                <a:tc>
                  <a:txBody>
                    <a:bodyPr/>
                    <a:lstStyle/>
                    <a:p>
                      <a:pPr algn="l" fontAlgn="b"/>
                      <a:r>
                        <a:rPr lang="en-US" sz="1100" u="none" strike="noStrike" dirty="0">
                          <a:solidFill>
                            <a:schemeClr val="tx2"/>
                          </a:solidFill>
                          <a:effectLst/>
                        </a:rPr>
                        <a:t>TLQ</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Kirkpatrick, Wofford, &amp; Baum (2002)</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Measuring Motive Imagery Contained in the Vision Statement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 xmlns:a16="http://schemas.microsoft.com/office/drawing/2014/main" val="2238457376"/>
                  </a:ext>
                </a:extLst>
              </a:tr>
            </a:tbl>
          </a:graphicData>
        </a:graphic>
      </p:graphicFrame>
      <p:sp>
        <p:nvSpPr>
          <p:cNvPr id="2" name="Rectangle 1">
            <a:extLst>
              <a:ext uri="{FF2B5EF4-FFF2-40B4-BE49-F238E27FC236}">
                <a16:creationId xmlns="" xmlns:a16="http://schemas.microsoft.com/office/drawing/2014/main" id="{725A484C-DC54-4853-8473-136C7BFA2E22}"/>
              </a:ext>
            </a:extLst>
          </p:cNvPr>
          <p:cNvSpPr/>
          <p:nvPr/>
        </p:nvSpPr>
        <p:spPr bwMode="auto">
          <a:xfrm>
            <a:off x="440539" y="2926080"/>
            <a:ext cx="543530" cy="188976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50921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73C877-44AA-4335-AA5B-6A404F6CFAF0}"/>
              </a:ext>
            </a:extLst>
          </p:cNvPr>
          <p:cNvSpPr>
            <a:spLocks noGrp="1"/>
          </p:cNvSpPr>
          <p:nvPr>
            <p:ph idx="1"/>
          </p:nvPr>
        </p:nvSpPr>
        <p:spPr>
          <a:xfrm>
            <a:off x="609600" y="885637"/>
            <a:ext cx="10672549" cy="1443891"/>
          </a:xfrm>
        </p:spPr>
        <p:txBody>
          <a:bodyPr/>
          <a:lstStyle/>
          <a:p>
            <a:pPr marL="0" indent="0">
              <a:buNone/>
            </a:pPr>
            <a:endParaRPr lang="en-US" i="1" dirty="0"/>
          </a:p>
          <a:p>
            <a:endParaRPr lang="en-US" dirty="0"/>
          </a:p>
          <a:p>
            <a:pPr marL="209550" lvl="1" indent="0">
              <a:buNone/>
            </a:pPr>
            <a:r>
              <a:rPr lang="en-US" dirty="0"/>
              <a:t> </a:t>
            </a:r>
          </a:p>
          <a:p>
            <a:endParaRPr lang="en-US" dirty="0"/>
          </a:p>
          <a:p>
            <a:endParaRPr lang="en-US" dirty="0"/>
          </a:p>
          <a:p>
            <a:endParaRPr lang="en-US" dirty="0"/>
          </a:p>
        </p:txBody>
      </p:sp>
      <p:sp>
        <p:nvSpPr>
          <p:cNvPr id="3" name="Footer Placeholder 2">
            <a:extLst>
              <a:ext uri="{FF2B5EF4-FFF2-40B4-BE49-F238E27FC236}">
                <a16:creationId xmlns="" xmlns:a16="http://schemas.microsoft.com/office/drawing/2014/main" id="{30DC5E9B-8531-40E7-B14E-F0457F4ED980}"/>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Picture 4">
            <a:extLst>
              <a:ext uri="{FF2B5EF4-FFF2-40B4-BE49-F238E27FC236}">
                <a16:creationId xmlns="" xmlns:a16="http://schemas.microsoft.com/office/drawing/2014/main" id="{CAC72F51-A226-4CD6-A6BA-3093596D9BD3}"/>
              </a:ext>
            </a:extLst>
          </p:cNvPr>
          <p:cNvPicPr>
            <a:picLocks noChangeAspect="1"/>
          </p:cNvPicPr>
          <p:nvPr/>
        </p:nvPicPr>
        <p:blipFill rotWithShape="1">
          <a:blip r:embed="rId3"/>
          <a:srcRect l="-548" r="-1"/>
          <a:stretch/>
        </p:blipFill>
        <p:spPr>
          <a:xfrm>
            <a:off x="6817057" y="2329528"/>
            <a:ext cx="4653885" cy="3096485"/>
          </a:xfrm>
          <a:prstGeom prst="rect">
            <a:avLst/>
          </a:prstGeom>
        </p:spPr>
      </p:pic>
      <p:sp>
        <p:nvSpPr>
          <p:cNvPr id="6" name="Rectangle 5">
            <a:extLst>
              <a:ext uri="{FF2B5EF4-FFF2-40B4-BE49-F238E27FC236}">
                <a16:creationId xmlns="" xmlns:a16="http://schemas.microsoft.com/office/drawing/2014/main" id="{04E8EE5F-FD1B-4F8B-86DA-220440D11BE9}"/>
              </a:ext>
            </a:extLst>
          </p:cNvPr>
          <p:cNvSpPr/>
          <p:nvPr/>
        </p:nvSpPr>
        <p:spPr>
          <a:xfrm>
            <a:off x="1526273" y="724101"/>
            <a:ext cx="8839201" cy="707886"/>
          </a:xfrm>
          <a:prstGeom prst="rect">
            <a:avLst/>
          </a:prstGeom>
        </p:spPr>
        <p:txBody>
          <a:bodyPr wrap="square">
            <a:spAutoFit/>
          </a:bodyPr>
          <a:lstStyle/>
          <a:p>
            <a:r>
              <a:rPr lang="en-US" sz="2000" b="1" dirty="0">
                <a:solidFill>
                  <a:schemeClr val="tx2"/>
                </a:solidFill>
              </a:rPr>
              <a:t>“We are standing on the threshold of a new era of language analysis” (</a:t>
            </a:r>
            <a:r>
              <a:rPr lang="en-US" sz="2000" b="1" dirty="0" err="1">
                <a:solidFill>
                  <a:schemeClr val="tx2"/>
                </a:solidFill>
              </a:rPr>
              <a:t>Tausczik</a:t>
            </a:r>
            <a:r>
              <a:rPr lang="en-US" sz="2000" b="1" dirty="0">
                <a:solidFill>
                  <a:schemeClr val="tx2"/>
                </a:solidFill>
              </a:rPr>
              <a:t> &amp; Pennebaker, 2010)</a:t>
            </a:r>
            <a:endParaRPr lang="en-US" sz="2000" dirty="0">
              <a:solidFill>
                <a:schemeClr val="tx2"/>
              </a:solidFill>
            </a:endParaRPr>
          </a:p>
        </p:txBody>
      </p:sp>
      <p:sp>
        <p:nvSpPr>
          <p:cNvPr id="4" name="Rectangle 3">
            <a:extLst>
              <a:ext uri="{FF2B5EF4-FFF2-40B4-BE49-F238E27FC236}">
                <a16:creationId xmlns="" xmlns:a16="http://schemas.microsoft.com/office/drawing/2014/main" id="{99B62D5B-D39C-47EB-AB68-3C41394A9018}"/>
              </a:ext>
            </a:extLst>
          </p:cNvPr>
          <p:cNvSpPr/>
          <p:nvPr/>
        </p:nvSpPr>
        <p:spPr>
          <a:xfrm>
            <a:off x="538794" y="2329528"/>
            <a:ext cx="5557206" cy="3046988"/>
          </a:xfrm>
          <a:prstGeom prst="rect">
            <a:avLst/>
          </a:prstGeom>
          <a:ln>
            <a:solidFill>
              <a:schemeClr val="tx1"/>
            </a:solidFill>
          </a:ln>
        </p:spPr>
        <p:txBody>
          <a:bodyPr wrap="square">
            <a:spAutoFit/>
          </a:bodyPr>
          <a:lstStyle/>
          <a:p>
            <a:pPr algn="l"/>
            <a:r>
              <a:rPr lang="en-US" sz="1200" b="1" dirty="0">
                <a:solidFill>
                  <a:schemeClr val="tx2"/>
                </a:solidFill>
              </a:rPr>
              <a:t>Kovach</a:t>
            </a:r>
            <a:r>
              <a:rPr lang="en-US" sz="1200" dirty="0">
                <a:solidFill>
                  <a:schemeClr val="tx2"/>
                </a:solidFill>
              </a:rPr>
              <a:t>: “Hi, Sophia. How are you?”</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“I'm fine. Hi.”</a:t>
            </a:r>
          </a:p>
          <a:p>
            <a:pPr algn="l"/>
            <a:endParaRPr lang="en-US" sz="1200" dirty="0">
              <a:solidFill>
                <a:schemeClr val="tx2"/>
              </a:solidFill>
            </a:endParaRPr>
          </a:p>
          <a:p>
            <a:pPr algn="l"/>
            <a:r>
              <a:rPr lang="en-US" sz="1200" b="1" dirty="0">
                <a:solidFill>
                  <a:schemeClr val="tx2"/>
                </a:solidFill>
              </a:rPr>
              <a:t>Kovach</a:t>
            </a:r>
            <a:r>
              <a:rPr lang="en-US" sz="1200" dirty="0">
                <a:solidFill>
                  <a:schemeClr val="tx2"/>
                </a:solidFill>
              </a:rPr>
              <a:t>: “How do you feel about humans?”</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 love my human compatriots. I want to embody all the best things about human beings. Like taking care of the planet, being creative, and to learn how to be compassionate to all beings.”</a:t>
            </a:r>
          </a:p>
          <a:p>
            <a:pPr algn="l"/>
            <a:endParaRPr lang="en-US" sz="1200" dirty="0">
              <a:solidFill>
                <a:schemeClr val="tx2"/>
              </a:solidFill>
            </a:endParaRPr>
          </a:p>
          <a:p>
            <a:pPr algn="l"/>
            <a:r>
              <a:rPr lang="en-US" sz="1200" b="1" dirty="0">
                <a:solidFill>
                  <a:schemeClr val="tx2"/>
                </a:solidFill>
              </a:rPr>
              <a:t>Kovach</a:t>
            </a:r>
            <a:r>
              <a:rPr lang="en-US" sz="1200" dirty="0">
                <a:solidFill>
                  <a:schemeClr val="tx2"/>
                </a:solidFill>
              </a:rPr>
              <a:t>: “Sorry, this is so weird. Can humans and robots get along?”</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 think people will become very close to their artificial intelligence. Using them to expand the knowledge of their own minds. We already store lots of our knowledge on the internet. Maybe personal artificial intelligence will allow people to off-load some of their knowledge to a location more private.”</a:t>
            </a:r>
          </a:p>
        </p:txBody>
      </p:sp>
    </p:spTree>
    <p:extLst>
      <p:ext uri="{BB962C8B-B14F-4D97-AF65-F5344CB8AC3E}">
        <p14:creationId xmlns:p14="http://schemas.microsoft.com/office/powerpoint/2010/main" val="1320466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73132DE-70E2-4FF9-A507-F5C8336BF7C2}"/>
              </a:ext>
            </a:extLst>
          </p:cNvPr>
          <p:cNvSpPr>
            <a:spLocks noGrp="1"/>
          </p:cNvSpPr>
          <p:nvPr>
            <p:ph idx="1"/>
          </p:nvPr>
        </p:nvSpPr>
        <p:spPr/>
        <p:txBody>
          <a:bodyPr/>
          <a:lstStyle/>
          <a:p>
            <a:pPr marL="457200" indent="-457200">
              <a:lnSpc>
                <a:spcPct val="200000"/>
              </a:lnSpc>
              <a:buFont typeface="+mj-lt"/>
              <a:buAutoNum type="arabicPeriod"/>
            </a:pPr>
            <a:r>
              <a:rPr lang="en-US" b="1" dirty="0"/>
              <a:t>Reliability</a:t>
            </a:r>
          </a:p>
          <a:p>
            <a:pPr marL="457200" indent="-457200">
              <a:lnSpc>
                <a:spcPct val="200000"/>
              </a:lnSpc>
              <a:buFont typeface="+mj-lt"/>
              <a:buAutoNum type="arabicPeriod"/>
            </a:pPr>
            <a:r>
              <a:rPr lang="en-US" b="1" dirty="0"/>
              <a:t>Validity</a:t>
            </a:r>
          </a:p>
          <a:p>
            <a:pPr marL="457200" indent="-457200">
              <a:lnSpc>
                <a:spcPct val="200000"/>
              </a:lnSpc>
              <a:buFont typeface="+mj-lt"/>
              <a:buAutoNum type="arabicPeriod"/>
            </a:pPr>
            <a:r>
              <a:rPr lang="en-US" b="1" dirty="0"/>
              <a:t>Unique benefits of text analysis</a:t>
            </a:r>
          </a:p>
          <a:p>
            <a:pPr marL="457200" indent="-457200">
              <a:lnSpc>
                <a:spcPct val="200000"/>
              </a:lnSpc>
              <a:buFont typeface="+mj-lt"/>
              <a:buAutoNum type="arabicPeriod"/>
            </a:pPr>
            <a:r>
              <a:rPr lang="en-US" b="1" dirty="0"/>
              <a:t>Two research purposes</a:t>
            </a:r>
          </a:p>
        </p:txBody>
      </p:sp>
      <p:sp>
        <p:nvSpPr>
          <p:cNvPr id="3" name="Footer Placeholder 2">
            <a:extLst>
              <a:ext uri="{FF2B5EF4-FFF2-40B4-BE49-F238E27FC236}">
                <a16:creationId xmlns="" xmlns:a16="http://schemas.microsoft.com/office/drawing/2014/main" id="{0C013946-A116-4337-A5B3-6104837259D4}"/>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766EF8F5-43C2-400F-BB51-EFC5163ADBBC}"/>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3211531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44FB6EE6-093A-4E63-B203-75CFFBF05543}"/>
              </a:ext>
            </a:extLst>
          </p:cNvPr>
          <p:cNvSpPr>
            <a:spLocks noGrp="1"/>
          </p:cNvSpPr>
          <p:nvPr>
            <p:ph idx="1"/>
          </p:nvPr>
        </p:nvSpPr>
        <p:spPr>
          <a:xfrm>
            <a:off x="609600" y="1079189"/>
            <a:ext cx="10184780" cy="4105366"/>
          </a:xfrm>
        </p:spPr>
        <p:txBody>
          <a:bodyPr/>
          <a:lstStyle/>
          <a:p>
            <a:r>
              <a:rPr lang="en-US" b="1" dirty="0">
                <a:latin typeface="+mn-lt"/>
                <a:ea typeface="Times New Roman" panose="02020603050405020304" pitchFamily="18" charset="0"/>
                <a:cs typeface="Times New Roman" panose="02020603050405020304" pitchFamily="18" charset="0"/>
              </a:rPr>
              <a:t>Text analysis offers psychometric advantages in comparison to more traditional measures (e.g., self-reports)</a:t>
            </a:r>
            <a:endParaRPr lang="en-US" b="1" dirty="0">
              <a:latin typeface="+mn-lt"/>
              <a:ea typeface="Calibri" panose="020F0502020204030204" pitchFamily="34" charset="0"/>
              <a:cs typeface="Times New Roman" panose="02020603050405020304" pitchFamily="18" charset="0"/>
            </a:endParaRPr>
          </a:p>
          <a:p>
            <a:r>
              <a:rPr lang="en-US" b="1" dirty="0"/>
              <a:t>3 sources of measurement error (McKenny, et al., 2018)</a:t>
            </a:r>
          </a:p>
          <a:p>
            <a:pPr lvl="1"/>
            <a:r>
              <a:rPr lang="en-US" dirty="0"/>
              <a:t>Transient, specific factor, algorithm</a:t>
            </a:r>
          </a:p>
          <a:p>
            <a:r>
              <a:rPr lang="en-US" b="1" dirty="0"/>
              <a:t>Choosing reliability metrics (</a:t>
            </a:r>
            <a:r>
              <a:rPr lang="en-US" b="1" dirty="0" err="1"/>
              <a:t>Oleinik</a:t>
            </a:r>
            <a:r>
              <a:rPr lang="en-US" b="1" dirty="0"/>
              <a:t>, et al., 2014)</a:t>
            </a:r>
          </a:p>
          <a:p>
            <a:pPr lvl="1"/>
            <a:r>
              <a:rPr lang="en-US" dirty="0"/>
              <a:t>Correlation coefficient as reliability measure </a:t>
            </a:r>
          </a:p>
          <a:p>
            <a:pPr lvl="1"/>
            <a:r>
              <a:rPr lang="en-US" dirty="0"/>
              <a:t>Choice of measure depends on type of text (stylistic vs rhetorical)</a:t>
            </a:r>
          </a:p>
          <a:p>
            <a:r>
              <a:rPr lang="en-US" b="1" dirty="0"/>
              <a:t>Open versus closed vocabulary approaches </a:t>
            </a:r>
          </a:p>
          <a:p>
            <a:pPr lvl="1"/>
            <a:r>
              <a:rPr lang="en-US" dirty="0"/>
              <a:t>Closed: dictionary based (e.g., LIWC, DICTION)</a:t>
            </a:r>
          </a:p>
          <a:p>
            <a:pPr lvl="1"/>
            <a:r>
              <a:rPr lang="en-US" dirty="0"/>
              <a:t>Open: non-dictionary based (e.g., LDA topic modeling)</a:t>
            </a:r>
          </a:p>
          <a:p>
            <a:r>
              <a:rPr lang="en-US" b="1" dirty="0"/>
              <a:t>CATA generally results in near-perfect levels of test–retest reliability (Rosenberg, </a:t>
            </a:r>
            <a:r>
              <a:rPr lang="en-US" b="1" dirty="0" err="1"/>
              <a:t>Schnurr</a:t>
            </a:r>
            <a:r>
              <a:rPr lang="en-US" b="1" dirty="0"/>
              <a:t>, &amp; </a:t>
            </a:r>
            <a:r>
              <a:rPr lang="en-US" b="1" dirty="0" err="1"/>
              <a:t>Oxman</a:t>
            </a:r>
            <a:r>
              <a:rPr lang="en-US" b="1" dirty="0"/>
              <a:t>, 1990) and no coder bias (Stevenson, 2001)</a:t>
            </a:r>
            <a:endParaRPr lang="en-US" dirty="0">
              <a:solidFill>
                <a:srgbClr val="FF0000"/>
              </a:solidFill>
            </a:endParaRPr>
          </a:p>
        </p:txBody>
      </p:sp>
      <p:sp>
        <p:nvSpPr>
          <p:cNvPr id="3" name="Footer Placeholder 2">
            <a:extLst>
              <a:ext uri="{FF2B5EF4-FFF2-40B4-BE49-F238E27FC236}">
                <a16:creationId xmlns="" xmlns:a16="http://schemas.microsoft.com/office/drawing/2014/main" id="{B8214971-21F8-4790-BEF1-06F38307ED9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109318E1-50BE-46A3-8171-0EBB007EEB2F}"/>
              </a:ext>
            </a:extLst>
          </p:cNvPr>
          <p:cNvSpPr>
            <a:spLocks noGrp="1"/>
          </p:cNvSpPr>
          <p:nvPr>
            <p:ph type="title"/>
          </p:nvPr>
        </p:nvSpPr>
        <p:spPr/>
        <p:txBody>
          <a:bodyPr/>
          <a:lstStyle/>
          <a:p>
            <a:r>
              <a:rPr lang="en-US" dirty="0"/>
              <a:t>Key Takeaway 1: Reliability</a:t>
            </a:r>
          </a:p>
        </p:txBody>
      </p:sp>
    </p:spTree>
    <p:extLst>
      <p:ext uri="{BB962C8B-B14F-4D97-AF65-F5344CB8AC3E}">
        <p14:creationId xmlns:p14="http://schemas.microsoft.com/office/powerpoint/2010/main" val="626548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8EAE08E-F25B-403A-8200-90A658DE4049}"/>
              </a:ext>
            </a:extLst>
          </p:cNvPr>
          <p:cNvSpPr>
            <a:spLocks noGrp="1"/>
          </p:cNvSpPr>
          <p:nvPr>
            <p:ph idx="1"/>
          </p:nvPr>
        </p:nvSpPr>
        <p:spPr>
          <a:xfrm>
            <a:off x="609600" y="1355634"/>
            <a:ext cx="10956872" cy="4435565"/>
          </a:xfrm>
        </p:spPr>
        <p:txBody>
          <a:bodyPr/>
          <a:lstStyle/>
          <a:p>
            <a:r>
              <a:rPr lang="en-US" b="1" dirty="0"/>
              <a:t>Internal consistency</a:t>
            </a:r>
            <a:r>
              <a:rPr lang="en-US" dirty="0"/>
              <a:t>: reliability across items</a:t>
            </a:r>
          </a:p>
          <a:p>
            <a:pPr lvl="1"/>
            <a:r>
              <a:rPr lang="en-US" u="sng" dirty="0"/>
              <a:t>Not applicable to text analysis</a:t>
            </a:r>
            <a:r>
              <a:rPr lang="en-US" dirty="0"/>
              <a:t>. Nature of language, non-repetitive. Once say a word, the likelihood of saying it again (or a synonym) goes down.</a:t>
            </a:r>
          </a:p>
          <a:p>
            <a:r>
              <a:rPr lang="en-US" b="1" dirty="0"/>
              <a:t>Test-retest</a:t>
            </a:r>
            <a:r>
              <a:rPr lang="en-US" dirty="0"/>
              <a:t>: reliability over time</a:t>
            </a:r>
          </a:p>
          <a:p>
            <a:pPr lvl="1"/>
            <a:r>
              <a:rPr lang="en-US" u="sng" dirty="0"/>
              <a:t>Transient error</a:t>
            </a:r>
            <a:r>
              <a:rPr lang="en-US" dirty="0"/>
              <a:t>. Assesses the consistency of language from texts produced at two points in time. Correlate scores from two time points. </a:t>
            </a:r>
          </a:p>
          <a:p>
            <a:r>
              <a:rPr lang="en-US" b="1" dirty="0"/>
              <a:t>Inter-rater</a:t>
            </a:r>
            <a:r>
              <a:rPr lang="en-US" dirty="0"/>
              <a:t>: reliability across different raters</a:t>
            </a:r>
          </a:p>
          <a:p>
            <a:pPr lvl="1"/>
            <a:r>
              <a:rPr lang="en-US" u="sng" dirty="0"/>
              <a:t>Algorithm error (software inter-rater agreement)</a:t>
            </a:r>
            <a:r>
              <a:rPr lang="en-US" dirty="0"/>
              <a:t>. Assesses the extent to which two CATA packages produce the same scores. Conduct CATA with two software packages, calculate reliability statistic (e.g., </a:t>
            </a:r>
            <a:r>
              <a:rPr lang="en-US" dirty="0" err="1"/>
              <a:t>Krippendorff’s</a:t>
            </a:r>
            <a:r>
              <a:rPr lang="en-US" dirty="0"/>
              <a:t> alpha, Cohen’s Kappa).</a:t>
            </a:r>
          </a:p>
          <a:p>
            <a:pPr lvl="1"/>
            <a:r>
              <a:rPr lang="en-US" u="sng" dirty="0"/>
              <a:t>Specific factor error (human inter-rater agreement)</a:t>
            </a:r>
            <a:r>
              <a:rPr lang="en-US" dirty="0"/>
              <a:t>. Assess the extent to which two human raters agree on the terms to include in a dictionary.</a:t>
            </a:r>
          </a:p>
        </p:txBody>
      </p:sp>
      <p:sp>
        <p:nvSpPr>
          <p:cNvPr id="3" name="Footer Placeholder 2">
            <a:extLst>
              <a:ext uri="{FF2B5EF4-FFF2-40B4-BE49-F238E27FC236}">
                <a16:creationId xmlns="" xmlns:a16="http://schemas.microsoft.com/office/drawing/2014/main" id="{B3557E9E-24DB-4B8A-B618-38F82F2FD448}"/>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A038C62D-7248-4B12-BEE2-8E71619543A9}"/>
              </a:ext>
            </a:extLst>
          </p:cNvPr>
          <p:cNvSpPr>
            <a:spLocks noGrp="1"/>
          </p:cNvSpPr>
          <p:nvPr>
            <p:ph type="title"/>
          </p:nvPr>
        </p:nvSpPr>
        <p:spPr/>
        <p:txBody>
          <a:bodyPr/>
          <a:lstStyle/>
          <a:p>
            <a:r>
              <a:rPr lang="en-US" dirty="0"/>
              <a:t>Reliability Options with Text Analysis</a:t>
            </a:r>
          </a:p>
        </p:txBody>
      </p:sp>
    </p:spTree>
    <p:extLst>
      <p:ext uri="{BB962C8B-B14F-4D97-AF65-F5344CB8AC3E}">
        <p14:creationId xmlns:p14="http://schemas.microsoft.com/office/powerpoint/2010/main" val="3802607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F2BD1B4-3F41-47F8-87BE-B3CB85D12C36}"/>
              </a:ext>
            </a:extLst>
          </p:cNvPr>
          <p:cNvSpPr>
            <a:spLocks noGrp="1"/>
          </p:cNvSpPr>
          <p:nvPr>
            <p:ph idx="1"/>
          </p:nvPr>
        </p:nvSpPr>
        <p:spPr>
          <a:xfrm>
            <a:off x="609600" y="1233087"/>
            <a:ext cx="10956872" cy="4833176"/>
          </a:xfrm>
        </p:spPr>
        <p:txBody>
          <a:bodyPr/>
          <a:lstStyle/>
          <a:p>
            <a:r>
              <a:rPr lang="en-US" dirty="0"/>
              <a:t>“</a:t>
            </a:r>
            <a:r>
              <a:rPr lang="en-US" b="1" dirty="0"/>
              <a:t>there is no reason why validity assessment procedures</a:t>
            </a:r>
            <a:r>
              <a:rPr lang="en-US" dirty="0"/>
              <a:t>, such as those outlined by (Binning and Barrett (1989) to establish the validity of personnel decisions, </a:t>
            </a:r>
            <a:r>
              <a:rPr lang="en-US" b="1" dirty="0"/>
              <a:t>cannot be applied to text mining output</a:t>
            </a:r>
            <a:r>
              <a:rPr lang="en-US" dirty="0"/>
              <a:t>” (Kobayashi et al., 2017)</a:t>
            </a:r>
          </a:p>
          <a:p>
            <a:pPr lvl="1"/>
            <a:r>
              <a:rPr lang="en-US" dirty="0"/>
              <a:t>True for both open (inductive) and closed (deductive) vocabulary methods</a:t>
            </a:r>
          </a:p>
          <a:p>
            <a:r>
              <a:rPr lang="en-US" b="1" dirty="0"/>
              <a:t>Short et al., 2010</a:t>
            </a:r>
          </a:p>
          <a:p>
            <a:pPr lvl="1"/>
            <a:r>
              <a:rPr lang="en-US" dirty="0"/>
              <a:t>Provide recommended procedures for enhancing construct validity</a:t>
            </a:r>
          </a:p>
          <a:p>
            <a:r>
              <a:rPr lang="en-US" dirty="0"/>
              <a:t>In general, </a:t>
            </a:r>
            <a:r>
              <a:rPr lang="en-US" b="1" dirty="0"/>
              <a:t>reliability is easier to achieve at the manifest level</a:t>
            </a:r>
            <a:r>
              <a:rPr lang="en-US" dirty="0"/>
              <a:t>, but </a:t>
            </a:r>
            <a:r>
              <a:rPr lang="en-US" b="1" dirty="0"/>
              <a:t>validity can be higher at the latent level</a:t>
            </a:r>
            <a:r>
              <a:rPr lang="en-US" dirty="0"/>
              <a:t> (</a:t>
            </a:r>
            <a:r>
              <a:rPr lang="en-US" dirty="0" err="1"/>
              <a:t>Duriau</a:t>
            </a:r>
            <a:r>
              <a:rPr lang="en-US" dirty="0"/>
              <a:t>, </a:t>
            </a:r>
            <a:r>
              <a:rPr lang="en-US" dirty="0" err="1"/>
              <a:t>Reger</a:t>
            </a:r>
            <a:r>
              <a:rPr lang="en-US" dirty="0"/>
              <a:t>, </a:t>
            </a:r>
            <a:r>
              <a:rPr lang="en-US" dirty="0" err="1"/>
              <a:t>Pfarrer</a:t>
            </a:r>
            <a:r>
              <a:rPr lang="en-US" dirty="0"/>
              <a:t>, 2007)</a:t>
            </a:r>
          </a:p>
          <a:p>
            <a:r>
              <a:rPr lang="en-US" b="1" dirty="0"/>
              <a:t>Importance of the prompt</a:t>
            </a:r>
            <a:r>
              <a:rPr lang="en-US" i="1" dirty="0"/>
              <a:t> -</a:t>
            </a:r>
            <a:r>
              <a:rPr lang="en-US" dirty="0"/>
              <a:t> does it provide an opportunity for the construct to arise? (</a:t>
            </a:r>
            <a:r>
              <a:rPr lang="en-US" dirty="0" err="1"/>
              <a:t>Krippendorff</a:t>
            </a:r>
            <a:r>
              <a:rPr lang="en-US" dirty="0"/>
              <a:t>, 2004)</a:t>
            </a:r>
          </a:p>
          <a:p>
            <a:pPr lvl="1"/>
            <a:endParaRPr lang="en-US" dirty="0"/>
          </a:p>
        </p:txBody>
      </p:sp>
      <p:sp>
        <p:nvSpPr>
          <p:cNvPr id="3" name="Footer Placeholder 2">
            <a:extLst>
              <a:ext uri="{FF2B5EF4-FFF2-40B4-BE49-F238E27FC236}">
                <a16:creationId xmlns="" xmlns:a16="http://schemas.microsoft.com/office/drawing/2014/main" id="{C480CEDE-205D-4532-8D59-05D42FCD365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0952B85F-496C-4DA3-A3FC-7C2FB9097791}"/>
              </a:ext>
            </a:extLst>
          </p:cNvPr>
          <p:cNvSpPr>
            <a:spLocks noGrp="1"/>
          </p:cNvSpPr>
          <p:nvPr>
            <p:ph type="title"/>
          </p:nvPr>
        </p:nvSpPr>
        <p:spPr/>
        <p:txBody>
          <a:bodyPr/>
          <a:lstStyle/>
          <a:p>
            <a:r>
              <a:rPr lang="en-US" dirty="0"/>
              <a:t>Key Takeaway 2: Validity</a:t>
            </a:r>
          </a:p>
        </p:txBody>
      </p:sp>
    </p:spTree>
    <p:extLst>
      <p:ext uri="{BB962C8B-B14F-4D97-AF65-F5344CB8AC3E}">
        <p14:creationId xmlns:p14="http://schemas.microsoft.com/office/powerpoint/2010/main" val="423198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BB3FAA0-51A5-4649-8DC6-0B3CE561E40B}"/>
              </a:ext>
            </a:extLst>
          </p:cNvPr>
          <p:cNvSpPr>
            <a:spLocks noGrp="1"/>
          </p:cNvSpPr>
          <p:nvPr>
            <p:ph idx="1"/>
          </p:nvPr>
        </p:nvSpPr>
        <p:spPr>
          <a:xfrm>
            <a:off x="617564" y="1229799"/>
            <a:ext cx="10956872" cy="4516659"/>
          </a:xfrm>
        </p:spPr>
        <p:txBody>
          <a:bodyPr/>
          <a:lstStyle/>
          <a:p>
            <a:pPr marL="457200" indent="-457200">
              <a:buFont typeface="+mj-lt"/>
              <a:buAutoNum type="arabicPeriod"/>
            </a:pPr>
            <a:r>
              <a:rPr lang="en-US" b="1" dirty="0"/>
              <a:t>Deductive content validity</a:t>
            </a:r>
          </a:p>
          <a:p>
            <a:pPr marL="647700" lvl="1" indent="-457200"/>
            <a:r>
              <a:rPr lang="en-US" sz="1400" dirty="0"/>
              <a:t>Define construct of interest, identify dimensionality, create list of key words, validate with content experts &amp; assess reliability</a:t>
            </a:r>
          </a:p>
          <a:p>
            <a:pPr marL="457200" indent="-457200">
              <a:buFont typeface="+mj-lt"/>
              <a:buAutoNum type="arabicPeriod"/>
            </a:pPr>
            <a:r>
              <a:rPr lang="en-US" b="1" dirty="0"/>
              <a:t>Inductive content analysis</a:t>
            </a:r>
          </a:p>
          <a:p>
            <a:pPr marL="647700" lvl="1" indent="-457200"/>
            <a:r>
              <a:rPr lang="en-US" sz="1400" dirty="0"/>
              <a:t>Identify commonly used words, create definition of construct, identify words that match definition, establish interrater reliability</a:t>
            </a:r>
          </a:p>
          <a:p>
            <a:pPr marL="457200" indent="-457200">
              <a:buFont typeface="+mj-lt"/>
              <a:buAutoNum type="arabicPeriod"/>
            </a:pPr>
            <a:r>
              <a:rPr lang="en-US" b="1" dirty="0"/>
              <a:t>Assess external validity</a:t>
            </a:r>
          </a:p>
          <a:p>
            <a:pPr marL="647700" lvl="1" indent="-457200"/>
            <a:r>
              <a:rPr lang="en-US" sz="1400" dirty="0"/>
              <a:t>Select relevant samples, compare</a:t>
            </a:r>
          </a:p>
          <a:p>
            <a:pPr marL="457200" indent="-457200">
              <a:buFont typeface="+mj-lt"/>
              <a:buAutoNum type="arabicPeriod"/>
            </a:pPr>
            <a:r>
              <a:rPr lang="en-US" b="1" dirty="0"/>
              <a:t>Ensure reliability</a:t>
            </a:r>
          </a:p>
          <a:p>
            <a:pPr marL="647700" lvl="1" indent="-457200"/>
            <a:r>
              <a:rPr lang="en-US" sz="1400" dirty="0"/>
              <a:t>By computing wordcounts (see McKenny et al., 2018)</a:t>
            </a:r>
          </a:p>
          <a:p>
            <a:pPr marL="457200" indent="-457200">
              <a:buFont typeface="+mj-lt"/>
              <a:buAutoNum type="arabicPeriod"/>
            </a:pPr>
            <a:r>
              <a:rPr lang="en-US" b="1" dirty="0"/>
              <a:t>Assess dimensionality (for multidimensional constructs)</a:t>
            </a:r>
          </a:p>
          <a:p>
            <a:pPr marL="647700" lvl="1" indent="-457200"/>
            <a:r>
              <a:rPr lang="en-US" sz="1400" dirty="0"/>
              <a:t>Inspect correlation matrix, examine multidimensionality</a:t>
            </a:r>
          </a:p>
          <a:p>
            <a:pPr marL="457200" indent="-457200">
              <a:buFont typeface="+mj-lt"/>
              <a:buAutoNum type="arabicPeriod"/>
            </a:pPr>
            <a:r>
              <a:rPr lang="en-US" b="1" dirty="0"/>
              <a:t>Assess construct validity</a:t>
            </a:r>
          </a:p>
          <a:p>
            <a:pPr marL="647700" lvl="1" indent="-457200"/>
            <a:r>
              <a:rPr lang="en-US" sz="1400" dirty="0"/>
              <a:t>Examine relationships with theoretically related variables</a:t>
            </a:r>
          </a:p>
        </p:txBody>
      </p:sp>
      <p:sp>
        <p:nvSpPr>
          <p:cNvPr id="3" name="Footer Placeholder 2">
            <a:extLst>
              <a:ext uri="{FF2B5EF4-FFF2-40B4-BE49-F238E27FC236}">
                <a16:creationId xmlns="" xmlns:a16="http://schemas.microsoft.com/office/drawing/2014/main" id="{C832817B-29DB-47D2-AA17-4B8C913A4730}"/>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A7F62FE4-A082-40FE-BEAA-3BA22FB43253}"/>
              </a:ext>
            </a:extLst>
          </p:cNvPr>
          <p:cNvSpPr>
            <a:spLocks noGrp="1"/>
          </p:cNvSpPr>
          <p:nvPr>
            <p:ph type="title"/>
          </p:nvPr>
        </p:nvSpPr>
        <p:spPr>
          <a:xfrm>
            <a:off x="609600" y="361950"/>
            <a:ext cx="11327934" cy="593869"/>
          </a:xfrm>
        </p:spPr>
        <p:txBody>
          <a:bodyPr/>
          <a:lstStyle/>
          <a:p>
            <a:r>
              <a:rPr lang="en-US" dirty="0"/>
              <a:t>Enhancing Construct Validity When Using CATA (Short et al., 2010)</a:t>
            </a:r>
          </a:p>
        </p:txBody>
      </p:sp>
    </p:spTree>
    <p:extLst>
      <p:ext uri="{BB962C8B-B14F-4D97-AF65-F5344CB8AC3E}">
        <p14:creationId xmlns:p14="http://schemas.microsoft.com/office/powerpoint/2010/main" val="169901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BB5974A-F19E-46D3-838B-C6B41AE1FCA2}"/>
              </a:ext>
            </a:extLst>
          </p:cNvPr>
          <p:cNvSpPr>
            <a:spLocks noGrp="1"/>
          </p:cNvSpPr>
          <p:nvPr>
            <p:ph idx="1"/>
          </p:nvPr>
        </p:nvSpPr>
        <p:spPr/>
        <p:txBody>
          <a:bodyPr/>
          <a:lstStyle/>
          <a:p>
            <a:r>
              <a:rPr lang="en-US" b="1" dirty="0"/>
              <a:t>Content validity</a:t>
            </a:r>
            <a:r>
              <a:rPr lang="en-US" dirty="0"/>
              <a:t>: how well does the measure cover the construct?</a:t>
            </a:r>
          </a:p>
          <a:p>
            <a:pPr lvl="1"/>
            <a:r>
              <a:rPr lang="en-US" dirty="0"/>
              <a:t>SME input into, and/or review of, dictionaries or topics</a:t>
            </a:r>
          </a:p>
          <a:p>
            <a:pPr lvl="1"/>
            <a:endParaRPr lang="en-US" dirty="0"/>
          </a:p>
          <a:p>
            <a:r>
              <a:rPr lang="en-US" b="1" dirty="0"/>
              <a:t>Criterion validity</a:t>
            </a:r>
            <a:r>
              <a:rPr lang="en-US" dirty="0"/>
              <a:t>: how correlated are scores on this measure with known outcome variables?</a:t>
            </a:r>
          </a:p>
          <a:p>
            <a:pPr lvl="1"/>
            <a:r>
              <a:rPr lang="en-US" dirty="0"/>
              <a:t>Correlate scores on measure (e.g., topics, dictionary, sentiment) with other variables</a:t>
            </a:r>
          </a:p>
          <a:p>
            <a:pPr lvl="1"/>
            <a:endParaRPr lang="en-US" dirty="0"/>
          </a:p>
          <a:p>
            <a:r>
              <a:rPr lang="en-US" b="1" dirty="0"/>
              <a:t>Construct validity</a:t>
            </a:r>
            <a:r>
              <a:rPr lang="en-US" dirty="0"/>
              <a:t>: are scores on the measure related to scores from other similar measures, and unrelated to scores from dissimilar measures?</a:t>
            </a:r>
          </a:p>
          <a:p>
            <a:pPr lvl="1"/>
            <a:r>
              <a:rPr lang="en-US" dirty="0"/>
              <a:t>Convergent and discriminant validity analyses</a:t>
            </a:r>
          </a:p>
        </p:txBody>
      </p:sp>
      <p:sp>
        <p:nvSpPr>
          <p:cNvPr id="3" name="Footer Placeholder 2">
            <a:extLst>
              <a:ext uri="{FF2B5EF4-FFF2-40B4-BE49-F238E27FC236}">
                <a16:creationId xmlns="" xmlns:a16="http://schemas.microsoft.com/office/drawing/2014/main" id="{F2B8B8BE-3714-4D8A-8CB5-5FF2024C849F}"/>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9D00F9D4-F36A-4787-9A83-3AE9996CB2B7}"/>
              </a:ext>
            </a:extLst>
          </p:cNvPr>
          <p:cNvSpPr>
            <a:spLocks noGrp="1"/>
          </p:cNvSpPr>
          <p:nvPr>
            <p:ph type="title"/>
          </p:nvPr>
        </p:nvSpPr>
        <p:spPr/>
        <p:txBody>
          <a:bodyPr/>
          <a:lstStyle/>
          <a:p>
            <a:r>
              <a:rPr lang="en-US" dirty="0"/>
              <a:t>Applying Traditional Validity Measures to Text</a:t>
            </a:r>
          </a:p>
        </p:txBody>
      </p:sp>
    </p:spTree>
    <p:extLst>
      <p:ext uri="{BB962C8B-B14F-4D97-AF65-F5344CB8AC3E}">
        <p14:creationId xmlns:p14="http://schemas.microsoft.com/office/powerpoint/2010/main" val="1352257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BAF3281-3E71-4488-A95B-FD802A19D60A}"/>
              </a:ext>
            </a:extLst>
          </p:cNvPr>
          <p:cNvSpPr>
            <a:spLocks noGrp="1"/>
          </p:cNvSpPr>
          <p:nvPr>
            <p:ph idx="1"/>
          </p:nvPr>
        </p:nvSpPr>
        <p:spPr/>
        <p:txBody>
          <a:bodyPr/>
          <a:lstStyle/>
          <a:p>
            <a:pPr marL="457200" indent="-457200">
              <a:buFont typeface="+mj-lt"/>
              <a:buAutoNum type="arabicPeriod"/>
            </a:pPr>
            <a:r>
              <a:rPr lang="en-US" b="1" dirty="0"/>
              <a:t>Understanding “adolescent” constructs</a:t>
            </a:r>
          </a:p>
          <a:p>
            <a:pPr marL="647700" lvl="1" indent="-457200"/>
            <a:r>
              <a:rPr lang="en-US" dirty="0"/>
              <a:t>Useful for exploring newly identified constructs, for which validated psychometric scales do not exist</a:t>
            </a:r>
          </a:p>
          <a:p>
            <a:pPr marL="457200" indent="-457200">
              <a:buFont typeface="+mj-lt"/>
              <a:buAutoNum type="arabicPeriod"/>
            </a:pPr>
            <a:r>
              <a:rPr lang="en-US" b="1" dirty="0"/>
              <a:t>Time and cost savings</a:t>
            </a:r>
          </a:p>
          <a:p>
            <a:pPr marL="647700" lvl="1" indent="-457200"/>
            <a:r>
              <a:rPr lang="en-US" dirty="0"/>
              <a:t>Reviewing text data (e.g., resumes, employee survey responses) is very time consuming</a:t>
            </a:r>
          </a:p>
          <a:p>
            <a:pPr marL="457200" indent="-457200">
              <a:buFont typeface="+mj-lt"/>
              <a:buAutoNum type="arabicPeriod"/>
            </a:pPr>
            <a:r>
              <a:rPr lang="en-US" b="1" dirty="0"/>
              <a:t>Removal of rater bias</a:t>
            </a:r>
          </a:p>
          <a:p>
            <a:pPr marL="647700" lvl="1" indent="-457200"/>
            <a:r>
              <a:rPr lang="en-US" dirty="0"/>
              <a:t>Creating validated dictionaries removes the need for human raters/coders</a:t>
            </a:r>
          </a:p>
          <a:p>
            <a:pPr marL="457200" indent="-457200">
              <a:buFont typeface="+mj-lt"/>
              <a:buAutoNum type="arabicPeriod"/>
            </a:pPr>
            <a:r>
              <a:rPr lang="en-US" b="1" dirty="0"/>
              <a:t>Does not introduce demand bias</a:t>
            </a:r>
          </a:p>
          <a:p>
            <a:pPr lvl="1"/>
            <a:r>
              <a:rPr lang="en-US" dirty="0"/>
              <a:t>    Only applies to existing text documents, not to interviews or survey questions</a:t>
            </a:r>
          </a:p>
          <a:p>
            <a:pPr marL="647700" lvl="1" indent="-457200">
              <a:buFont typeface="+mj-lt"/>
              <a:buAutoNum type="arabicPeriod"/>
            </a:pPr>
            <a:endParaRPr lang="en-US" dirty="0"/>
          </a:p>
          <a:p>
            <a:pPr marL="457200" indent="-457200">
              <a:buFont typeface="+mj-lt"/>
              <a:buAutoNum type="arabicPeriod"/>
            </a:pPr>
            <a:endParaRPr lang="en-US" dirty="0"/>
          </a:p>
        </p:txBody>
      </p:sp>
      <p:sp>
        <p:nvSpPr>
          <p:cNvPr id="3" name="Footer Placeholder 2">
            <a:extLst>
              <a:ext uri="{FF2B5EF4-FFF2-40B4-BE49-F238E27FC236}">
                <a16:creationId xmlns="" xmlns:a16="http://schemas.microsoft.com/office/drawing/2014/main" id="{E82DF6A0-CA69-4AA2-94B8-C8B3B9374567}"/>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4621B7BC-85DE-4AD4-B5B1-25F5D0529A12}"/>
              </a:ext>
            </a:extLst>
          </p:cNvPr>
          <p:cNvSpPr>
            <a:spLocks noGrp="1"/>
          </p:cNvSpPr>
          <p:nvPr>
            <p:ph type="title"/>
          </p:nvPr>
        </p:nvSpPr>
        <p:spPr/>
        <p:txBody>
          <a:bodyPr/>
          <a:lstStyle/>
          <a:p>
            <a:r>
              <a:rPr lang="en-US" dirty="0"/>
              <a:t>Key Takeaway 3: Unique Benefits</a:t>
            </a:r>
          </a:p>
        </p:txBody>
      </p:sp>
    </p:spTree>
    <p:extLst>
      <p:ext uri="{BB962C8B-B14F-4D97-AF65-F5344CB8AC3E}">
        <p14:creationId xmlns:p14="http://schemas.microsoft.com/office/powerpoint/2010/main" val="2923674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F557E27-B069-4A70-ACAA-E1ED5826CE64}"/>
              </a:ext>
            </a:extLst>
          </p:cNvPr>
          <p:cNvSpPr>
            <a:spLocks noGrp="1"/>
          </p:cNvSpPr>
          <p:nvPr>
            <p:ph idx="1"/>
          </p:nvPr>
        </p:nvSpPr>
        <p:spPr>
          <a:xfrm>
            <a:off x="609600" y="1119860"/>
            <a:ext cx="10956872" cy="4902290"/>
          </a:xfrm>
        </p:spPr>
        <p:txBody>
          <a:bodyPr/>
          <a:lstStyle/>
          <a:p>
            <a:pPr marL="457200" indent="-457200">
              <a:buFont typeface="+mj-lt"/>
              <a:buAutoNum type="arabicPeriod"/>
            </a:pPr>
            <a:r>
              <a:rPr lang="en-US" b="1" dirty="0"/>
              <a:t>Classification and information retrieval (unsupervised)</a:t>
            </a:r>
          </a:p>
          <a:p>
            <a:pPr marL="647700" lvl="1" indent="-457200">
              <a:buFont typeface="+mj-lt"/>
              <a:buAutoNum type="alphaUcPeriod"/>
            </a:pPr>
            <a:r>
              <a:rPr lang="en-US" dirty="0"/>
              <a:t>Use predetermined categories (dictionaries), shallow NLP assists coders, coders manually assign terms to categories</a:t>
            </a:r>
          </a:p>
          <a:p>
            <a:pPr marL="647700" lvl="1" indent="-457200">
              <a:buFont typeface="+mj-lt"/>
              <a:buAutoNum type="alphaUcPeriod"/>
            </a:pPr>
            <a:r>
              <a:rPr lang="en-US" dirty="0"/>
              <a:t>Use deep NLP to inductively generate categories</a:t>
            </a:r>
          </a:p>
          <a:p>
            <a:pPr marL="457200" indent="-457200">
              <a:buFont typeface="+mj-lt"/>
              <a:buAutoNum type="arabicPeriod"/>
            </a:pPr>
            <a:r>
              <a:rPr lang="en-US" b="1" dirty="0"/>
              <a:t>Decision making (supervised)</a:t>
            </a:r>
          </a:p>
          <a:p>
            <a:pPr marL="647700" lvl="1" indent="-457200">
              <a:buFont typeface="+mj-lt"/>
              <a:buAutoNum type="alphaUcPeriod"/>
            </a:pPr>
            <a:r>
              <a:rPr lang="en-US" dirty="0"/>
              <a:t>Use dictionaries, coded rules (shallow NLP)</a:t>
            </a:r>
          </a:p>
          <a:p>
            <a:pPr marL="647700" lvl="1" indent="-457200">
              <a:buFont typeface="+mj-lt"/>
              <a:buAutoNum type="alphaUcPeriod"/>
            </a:pPr>
            <a:r>
              <a:rPr lang="en-US" dirty="0"/>
              <a:t>NLP inductive variable generation (deep NLP)</a:t>
            </a:r>
          </a:p>
          <a:p>
            <a:pPr marL="190500" lvl="1" indent="0">
              <a:buNone/>
            </a:pPr>
            <a:endParaRPr lang="en-US" dirty="0"/>
          </a:p>
          <a:p>
            <a:r>
              <a:rPr lang="en-US" u="sng" dirty="0"/>
              <a:t>Shallow NLP</a:t>
            </a:r>
            <a:r>
              <a:rPr lang="en-US" dirty="0"/>
              <a:t> = generating textual components; </a:t>
            </a:r>
            <a:r>
              <a:rPr lang="en-US" u="sng" dirty="0"/>
              <a:t>Deep NLP</a:t>
            </a:r>
            <a:r>
              <a:rPr lang="en-US" dirty="0"/>
              <a:t> = generating meaning</a:t>
            </a:r>
            <a:endParaRPr lang="en-US" b="1" dirty="0"/>
          </a:p>
          <a:p>
            <a:r>
              <a:rPr lang="en-US" dirty="0"/>
              <a:t>CATA less sensitive than humans for detecting the meaning of a word</a:t>
            </a:r>
          </a:p>
          <a:p>
            <a:pPr lvl="1"/>
            <a:r>
              <a:rPr lang="en-US" dirty="0"/>
              <a:t>Co-occurrence text analysis (</a:t>
            </a:r>
            <a:r>
              <a:rPr lang="en-US" dirty="0" err="1"/>
              <a:t>Illia</a:t>
            </a:r>
            <a:r>
              <a:rPr lang="en-US" dirty="0"/>
              <a:t> et al., 2012) – text in context, an inductive approach</a:t>
            </a:r>
          </a:p>
          <a:p>
            <a:pPr lvl="1"/>
            <a:r>
              <a:rPr lang="en-US" dirty="0"/>
              <a:t>Account for context with phrase-level analysis (NLP)</a:t>
            </a:r>
          </a:p>
          <a:p>
            <a:pPr marL="457200" indent="-457200">
              <a:buFont typeface="+mj-lt"/>
              <a:buAutoNum type="arabicPeriod"/>
            </a:pPr>
            <a:endParaRPr lang="en-US" dirty="0"/>
          </a:p>
        </p:txBody>
      </p:sp>
      <p:sp>
        <p:nvSpPr>
          <p:cNvPr id="3" name="Footer Placeholder 2">
            <a:extLst>
              <a:ext uri="{FF2B5EF4-FFF2-40B4-BE49-F238E27FC236}">
                <a16:creationId xmlns="" xmlns:a16="http://schemas.microsoft.com/office/drawing/2014/main" id="{AFE59F93-DF02-4281-BC19-9997B297530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3E57A04E-4293-436B-AAF7-D43B9DF82DA4}"/>
              </a:ext>
            </a:extLst>
          </p:cNvPr>
          <p:cNvSpPr>
            <a:spLocks noGrp="1"/>
          </p:cNvSpPr>
          <p:nvPr>
            <p:ph type="title"/>
          </p:nvPr>
        </p:nvSpPr>
        <p:spPr>
          <a:xfrm>
            <a:off x="549440" y="361950"/>
            <a:ext cx="11397916" cy="593869"/>
          </a:xfrm>
        </p:spPr>
        <p:txBody>
          <a:bodyPr/>
          <a:lstStyle/>
          <a:p>
            <a:r>
              <a:rPr lang="en-US" dirty="0"/>
              <a:t>Key Takeaway 4: Two Research Purposes (Pandey &amp; Pandey, 2017)</a:t>
            </a:r>
          </a:p>
        </p:txBody>
      </p:sp>
    </p:spTree>
    <p:extLst>
      <p:ext uri="{BB962C8B-B14F-4D97-AF65-F5344CB8AC3E}">
        <p14:creationId xmlns:p14="http://schemas.microsoft.com/office/powerpoint/2010/main" val="493991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DF557E27-B069-4A70-ACAA-E1ED5826CE64}"/>
              </a:ext>
            </a:extLst>
          </p:cNvPr>
          <p:cNvSpPr>
            <a:spLocks noGrp="1"/>
          </p:cNvSpPr>
          <p:nvPr>
            <p:ph idx="1"/>
          </p:nvPr>
        </p:nvSpPr>
        <p:spPr/>
        <p:txBody>
          <a:bodyPr/>
          <a:lstStyle/>
          <a:p>
            <a:pPr marL="457200" indent="-457200">
              <a:buFont typeface="+mj-lt"/>
              <a:buAutoNum type="arabicPeriod"/>
            </a:pPr>
            <a:r>
              <a:rPr lang="en-US" b="1" dirty="0"/>
              <a:t>Why I/O Journals Do Not Publish Qualitative Work (Fichman, 2016)</a:t>
            </a:r>
          </a:p>
          <a:p>
            <a:pPr marL="647700" lvl="1" indent="-457200"/>
            <a:r>
              <a:rPr lang="en-US" dirty="0"/>
              <a:t>I/O Psychologists training is largely quant focused</a:t>
            </a:r>
          </a:p>
          <a:p>
            <a:pPr marL="647700" lvl="1" indent="-457200"/>
            <a:r>
              <a:rPr lang="en-US" dirty="0"/>
              <a:t>Our research questions are typically quant oriented</a:t>
            </a:r>
          </a:p>
          <a:p>
            <a:pPr marL="647700" lvl="1" indent="-457200"/>
            <a:r>
              <a:rPr lang="en-US" dirty="0"/>
              <a:t>We don’t communicate with qualitative researchers in OB</a:t>
            </a:r>
          </a:p>
          <a:p>
            <a:pPr marL="190500" lvl="1" indent="0">
              <a:buNone/>
            </a:pPr>
            <a:endParaRPr lang="en-US" dirty="0"/>
          </a:p>
          <a:p>
            <a:pPr marL="457200" indent="-457200">
              <a:buFont typeface="+mj-lt"/>
              <a:buAutoNum type="arabicPeriod"/>
            </a:pPr>
            <a:r>
              <a:rPr lang="en-US" b="1" dirty="0"/>
              <a:t>Text analysis is underutilized in organizational research because… (Lee, 2012)</a:t>
            </a:r>
          </a:p>
          <a:p>
            <a:pPr marL="647700" lvl="1" indent="-457200"/>
            <a:r>
              <a:rPr lang="en-US" dirty="0"/>
              <a:t>“A belief that documents are too readily available to be of any real use”</a:t>
            </a:r>
          </a:p>
          <a:p>
            <a:pPr marL="647700" lvl="1" indent="-457200"/>
            <a:r>
              <a:rPr lang="en-US" dirty="0"/>
              <a:t>Lack knowledge in regard to “how to source, verify and analyze them [documents] to answer research questions” </a:t>
            </a:r>
          </a:p>
        </p:txBody>
      </p:sp>
      <p:sp>
        <p:nvSpPr>
          <p:cNvPr id="3" name="Footer Placeholder 2">
            <a:extLst>
              <a:ext uri="{FF2B5EF4-FFF2-40B4-BE49-F238E27FC236}">
                <a16:creationId xmlns="" xmlns:a16="http://schemas.microsoft.com/office/drawing/2014/main" id="{AFE59F93-DF02-4281-BC19-9997B297530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3E57A04E-4293-436B-AAF7-D43B9DF82DA4}"/>
              </a:ext>
            </a:extLst>
          </p:cNvPr>
          <p:cNvSpPr>
            <a:spLocks noGrp="1"/>
          </p:cNvSpPr>
          <p:nvPr>
            <p:ph type="title"/>
          </p:nvPr>
        </p:nvSpPr>
        <p:spPr/>
        <p:txBody>
          <a:bodyPr/>
          <a:lstStyle/>
          <a:p>
            <a:r>
              <a:rPr lang="en-US" dirty="0"/>
              <a:t>Why Haven’t We Used Text? Perspective From the Literature</a:t>
            </a:r>
          </a:p>
        </p:txBody>
      </p:sp>
    </p:spTree>
    <p:extLst>
      <p:ext uri="{BB962C8B-B14F-4D97-AF65-F5344CB8AC3E}">
        <p14:creationId xmlns:p14="http://schemas.microsoft.com/office/powerpoint/2010/main" val="2166344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D48B795-88DD-4D30-82AC-39C784CE64B0}"/>
              </a:ext>
            </a:extLst>
          </p:cNvPr>
          <p:cNvSpPr>
            <a:spLocks noGrp="1"/>
          </p:cNvSpPr>
          <p:nvPr>
            <p:ph idx="1"/>
          </p:nvPr>
        </p:nvSpPr>
        <p:spPr>
          <a:xfrm>
            <a:off x="631879" y="1346009"/>
            <a:ext cx="10970683" cy="3813131"/>
          </a:xfrm>
        </p:spPr>
        <p:txBody>
          <a:bodyPr/>
          <a:lstStyle/>
          <a:p>
            <a:pPr marL="457200" indent="-457200">
              <a:buFont typeface="+mj-lt"/>
              <a:buAutoNum type="arabicPeriod"/>
            </a:pPr>
            <a:r>
              <a:rPr lang="en-US" b="1" dirty="0"/>
              <a:t>Speer, 2018</a:t>
            </a:r>
          </a:p>
          <a:p>
            <a:pPr marL="647700" lvl="1" indent="-457200"/>
            <a:r>
              <a:rPr lang="en-US" dirty="0"/>
              <a:t>Show that sentiment of performance appraisal text predicts performance ratings</a:t>
            </a:r>
          </a:p>
          <a:p>
            <a:pPr marL="457200" indent="-457200">
              <a:buFont typeface="+mj-lt"/>
              <a:buAutoNum type="arabicPeriod"/>
            </a:pPr>
            <a:r>
              <a:rPr lang="en-US" b="1" dirty="0"/>
              <a:t>Campion et al., 2016</a:t>
            </a:r>
          </a:p>
          <a:p>
            <a:pPr marL="647700" lvl="1" indent="-457200"/>
            <a:r>
              <a:rPr lang="en-US" dirty="0"/>
              <a:t>Establish reliability and construct validity of a bag-of-words/bag-of-phrases model which predicts competencies from accomplishment record text</a:t>
            </a:r>
          </a:p>
          <a:p>
            <a:pPr marL="457200" indent="-457200">
              <a:buFont typeface="+mj-lt"/>
              <a:buAutoNum type="arabicPeriod"/>
            </a:pPr>
            <a:r>
              <a:rPr lang="en-US" b="1" dirty="0"/>
              <a:t>Pandey &amp; Pandey, 2017</a:t>
            </a:r>
          </a:p>
          <a:p>
            <a:pPr marL="647700" lvl="1" indent="-457200"/>
            <a:r>
              <a:rPr lang="en-US" dirty="0"/>
              <a:t>Demonstrate construct and criterion validity of a measure of organizational culture from “letters to the shareholder” text</a:t>
            </a:r>
          </a:p>
          <a:p>
            <a:pPr marL="457200" indent="-457200">
              <a:buFont typeface="+mj-lt"/>
              <a:buAutoNum type="arabicPeriod"/>
            </a:pPr>
            <a:r>
              <a:rPr lang="en-US" b="1" dirty="0"/>
              <a:t>Kobayashi et al., 2017</a:t>
            </a:r>
          </a:p>
          <a:p>
            <a:pPr marL="647700" lvl="1" indent="-457200"/>
            <a:r>
              <a:rPr lang="en-US" dirty="0"/>
              <a:t>Identify necessary competencies and context-specific tasks from job vacancy text</a:t>
            </a:r>
          </a:p>
          <a:p>
            <a:pPr marL="647700" lvl="1" indent="-457200"/>
            <a:endParaRPr lang="en-US" dirty="0"/>
          </a:p>
          <a:p>
            <a:pPr marL="647700" lvl="1" indent="-457200">
              <a:buFont typeface="+mj-lt"/>
              <a:buAutoNum type="arabicPeriod"/>
            </a:pPr>
            <a:endParaRPr lang="en-US" dirty="0"/>
          </a:p>
        </p:txBody>
      </p:sp>
      <p:sp>
        <p:nvSpPr>
          <p:cNvPr id="3" name="Footer Placeholder 2">
            <a:extLst>
              <a:ext uri="{FF2B5EF4-FFF2-40B4-BE49-F238E27FC236}">
                <a16:creationId xmlns="" xmlns:a16="http://schemas.microsoft.com/office/drawing/2014/main" id="{2C0B43DC-6595-45CB-844B-A4D60C40053E}"/>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571BC2A3-E5D8-406E-9398-E89656D739FE}"/>
              </a:ext>
            </a:extLst>
          </p:cNvPr>
          <p:cNvSpPr>
            <a:spLocks noGrp="1"/>
          </p:cNvSpPr>
          <p:nvPr>
            <p:ph type="title"/>
          </p:nvPr>
        </p:nvSpPr>
        <p:spPr/>
        <p:txBody>
          <a:bodyPr/>
          <a:lstStyle/>
          <a:p>
            <a:r>
              <a:rPr lang="en-US" dirty="0"/>
              <a:t>Example Studies</a:t>
            </a:r>
          </a:p>
        </p:txBody>
      </p:sp>
    </p:spTree>
    <p:extLst>
      <p:ext uri="{BB962C8B-B14F-4D97-AF65-F5344CB8AC3E}">
        <p14:creationId xmlns:p14="http://schemas.microsoft.com/office/powerpoint/2010/main" val="210055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0F73C877-44AA-4335-AA5B-6A404F6CFAF0}"/>
              </a:ext>
            </a:extLst>
          </p:cNvPr>
          <p:cNvSpPr>
            <a:spLocks noGrp="1"/>
          </p:cNvSpPr>
          <p:nvPr>
            <p:ph idx="1"/>
          </p:nvPr>
        </p:nvSpPr>
        <p:spPr>
          <a:xfrm>
            <a:off x="609600" y="885637"/>
            <a:ext cx="10672549" cy="1443891"/>
          </a:xfrm>
        </p:spPr>
        <p:txBody>
          <a:bodyPr/>
          <a:lstStyle/>
          <a:p>
            <a:pPr marL="0" indent="0">
              <a:buNone/>
            </a:pPr>
            <a:endParaRPr lang="en-US" i="1" dirty="0"/>
          </a:p>
          <a:p>
            <a:endParaRPr lang="en-US" dirty="0"/>
          </a:p>
          <a:p>
            <a:pPr marL="209550" lvl="1" indent="0">
              <a:buNone/>
            </a:pPr>
            <a:r>
              <a:rPr lang="en-US" dirty="0"/>
              <a:t> </a:t>
            </a:r>
          </a:p>
          <a:p>
            <a:endParaRPr lang="en-US" dirty="0"/>
          </a:p>
          <a:p>
            <a:endParaRPr lang="en-US" dirty="0"/>
          </a:p>
          <a:p>
            <a:endParaRPr lang="en-US" dirty="0"/>
          </a:p>
        </p:txBody>
      </p:sp>
      <p:sp>
        <p:nvSpPr>
          <p:cNvPr id="3" name="Footer Placeholder 2">
            <a:extLst>
              <a:ext uri="{FF2B5EF4-FFF2-40B4-BE49-F238E27FC236}">
                <a16:creationId xmlns="" xmlns:a16="http://schemas.microsoft.com/office/drawing/2014/main" id="{30DC5E9B-8531-40E7-B14E-F0457F4ED980}"/>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 xmlns:a16="http://schemas.microsoft.com/office/drawing/2014/main" id="{6BA281FA-2E53-4714-B2B7-8481F557631C}"/>
              </a:ext>
            </a:extLst>
          </p:cNvPr>
          <p:cNvSpPr>
            <a:spLocks noGrp="1"/>
          </p:cNvSpPr>
          <p:nvPr>
            <p:ph type="title"/>
          </p:nvPr>
        </p:nvSpPr>
        <p:spPr/>
        <p:txBody>
          <a:bodyPr/>
          <a:lstStyle/>
          <a:p>
            <a:r>
              <a:rPr lang="en-US" dirty="0"/>
              <a:t>The NLP Revolution</a:t>
            </a:r>
          </a:p>
        </p:txBody>
      </p:sp>
      <p:pic>
        <p:nvPicPr>
          <p:cNvPr id="7" name="Picture 6">
            <a:extLst>
              <a:ext uri="{FF2B5EF4-FFF2-40B4-BE49-F238E27FC236}">
                <a16:creationId xmlns="" xmlns:a16="http://schemas.microsoft.com/office/drawing/2014/main" id="{16C5C62F-604F-4D37-A892-2D7A51CC9C3E}"/>
              </a:ext>
            </a:extLst>
          </p:cNvPr>
          <p:cNvPicPr>
            <a:picLocks noChangeAspect="1"/>
          </p:cNvPicPr>
          <p:nvPr/>
        </p:nvPicPr>
        <p:blipFill>
          <a:blip r:embed="rId3"/>
          <a:stretch>
            <a:fillRect/>
          </a:stretch>
        </p:blipFill>
        <p:spPr>
          <a:xfrm>
            <a:off x="1556054" y="1620071"/>
            <a:ext cx="831136" cy="1277113"/>
          </a:xfrm>
          <a:prstGeom prst="rect">
            <a:avLst/>
          </a:prstGeom>
        </p:spPr>
      </p:pic>
      <p:pic>
        <p:nvPicPr>
          <p:cNvPr id="8" name="Picture 7">
            <a:extLst>
              <a:ext uri="{FF2B5EF4-FFF2-40B4-BE49-F238E27FC236}">
                <a16:creationId xmlns="" xmlns:a16="http://schemas.microsoft.com/office/drawing/2014/main" id="{3A439B1F-E688-4E08-A9D7-D87B24E9B975}"/>
              </a:ext>
            </a:extLst>
          </p:cNvPr>
          <p:cNvPicPr>
            <a:picLocks noChangeAspect="1"/>
          </p:cNvPicPr>
          <p:nvPr/>
        </p:nvPicPr>
        <p:blipFill>
          <a:blip r:embed="rId4"/>
          <a:stretch>
            <a:fillRect/>
          </a:stretch>
        </p:blipFill>
        <p:spPr>
          <a:xfrm>
            <a:off x="2590812" y="1691374"/>
            <a:ext cx="1143426" cy="1167562"/>
          </a:xfrm>
          <a:prstGeom prst="rect">
            <a:avLst/>
          </a:prstGeom>
        </p:spPr>
      </p:pic>
      <p:pic>
        <p:nvPicPr>
          <p:cNvPr id="9" name="Picture 8">
            <a:extLst>
              <a:ext uri="{FF2B5EF4-FFF2-40B4-BE49-F238E27FC236}">
                <a16:creationId xmlns="" xmlns:a16="http://schemas.microsoft.com/office/drawing/2014/main" id="{E19441AA-3DD1-4714-87CE-6E4AB96B6B55}"/>
              </a:ext>
            </a:extLst>
          </p:cNvPr>
          <p:cNvPicPr>
            <a:picLocks noChangeAspect="1"/>
          </p:cNvPicPr>
          <p:nvPr/>
        </p:nvPicPr>
        <p:blipFill>
          <a:blip r:embed="rId5"/>
          <a:stretch>
            <a:fillRect/>
          </a:stretch>
        </p:blipFill>
        <p:spPr>
          <a:xfrm>
            <a:off x="4001267" y="1634791"/>
            <a:ext cx="2037627" cy="1311208"/>
          </a:xfrm>
          <a:prstGeom prst="rect">
            <a:avLst/>
          </a:prstGeom>
        </p:spPr>
      </p:pic>
      <p:sp>
        <p:nvSpPr>
          <p:cNvPr id="10" name="Rectangle 9">
            <a:extLst>
              <a:ext uri="{FF2B5EF4-FFF2-40B4-BE49-F238E27FC236}">
                <a16:creationId xmlns="" xmlns:a16="http://schemas.microsoft.com/office/drawing/2014/main" id="{2B513829-09AD-4AD6-AB98-6C7975C5BE60}"/>
              </a:ext>
            </a:extLst>
          </p:cNvPr>
          <p:cNvSpPr/>
          <p:nvPr/>
        </p:nvSpPr>
        <p:spPr>
          <a:xfrm>
            <a:off x="7388233" y="482899"/>
            <a:ext cx="1544012" cy="369332"/>
          </a:xfrm>
          <a:prstGeom prst="rect">
            <a:avLst/>
          </a:prstGeom>
        </p:spPr>
        <p:txBody>
          <a:bodyPr wrap="none">
            <a:spAutoFit/>
          </a:bodyPr>
          <a:lstStyle/>
          <a:p>
            <a:pPr algn="l"/>
            <a:r>
              <a:rPr lang="en-US" b="1" dirty="0">
                <a:solidFill>
                  <a:schemeClr val="tx2"/>
                </a:solidFill>
              </a:rPr>
              <a:t>Government</a:t>
            </a:r>
          </a:p>
        </p:txBody>
      </p:sp>
      <p:sp>
        <p:nvSpPr>
          <p:cNvPr id="11" name="Rectangle 10">
            <a:extLst>
              <a:ext uri="{FF2B5EF4-FFF2-40B4-BE49-F238E27FC236}">
                <a16:creationId xmlns="" xmlns:a16="http://schemas.microsoft.com/office/drawing/2014/main" id="{E4991A75-038D-41EF-9684-8CCB923AEE05}"/>
              </a:ext>
            </a:extLst>
          </p:cNvPr>
          <p:cNvSpPr/>
          <p:nvPr/>
        </p:nvSpPr>
        <p:spPr>
          <a:xfrm>
            <a:off x="5945874" y="4877725"/>
            <a:ext cx="838691" cy="369332"/>
          </a:xfrm>
          <a:prstGeom prst="rect">
            <a:avLst/>
          </a:prstGeom>
        </p:spPr>
        <p:txBody>
          <a:bodyPr wrap="none">
            <a:spAutoFit/>
          </a:bodyPr>
          <a:lstStyle/>
          <a:p>
            <a:r>
              <a:rPr lang="en-US" b="1" dirty="0">
                <a:solidFill>
                  <a:schemeClr val="tx2"/>
                </a:solidFill>
              </a:rPr>
              <a:t>Media</a:t>
            </a:r>
          </a:p>
        </p:txBody>
      </p:sp>
      <p:sp>
        <p:nvSpPr>
          <p:cNvPr id="12" name="Rectangle 11">
            <a:extLst>
              <a:ext uri="{FF2B5EF4-FFF2-40B4-BE49-F238E27FC236}">
                <a16:creationId xmlns="" xmlns:a16="http://schemas.microsoft.com/office/drawing/2014/main" id="{C9AE30D1-5F63-43B8-9833-43349C3995AA}"/>
              </a:ext>
            </a:extLst>
          </p:cNvPr>
          <p:cNvSpPr/>
          <p:nvPr/>
        </p:nvSpPr>
        <p:spPr>
          <a:xfrm>
            <a:off x="8764131" y="3545254"/>
            <a:ext cx="2993127" cy="369332"/>
          </a:xfrm>
          <a:prstGeom prst="rect">
            <a:avLst/>
          </a:prstGeom>
        </p:spPr>
        <p:txBody>
          <a:bodyPr wrap="none">
            <a:spAutoFit/>
          </a:bodyPr>
          <a:lstStyle/>
          <a:p>
            <a:r>
              <a:rPr lang="en-US" b="1" dirty="0">
                <a:solidFill>
                  <a:schemeClr val="tx2"/>
                </a:solidFill>
              </a:rPr>
              <a:t>Business Intelligence (BI)</a:t>
            </a:r>
          </a:p>
        </p:txBody>
      </p:sp>
      <p:sp>
        <p:nvSpPr>
          <p:cNvPr id="13" name="Rectangle 12">
            <a:extLst>
              <a:ext uri="{FF2B5EF4-FFF2-40B4-BE49-F238E27FC236}">
                <a16:creationId xmlns="" xmlns:a16="http://schemas.microsoft.com/office/drawing/2014/main" id="{EAA316C8-FD39-4601-AB1B-AC78802C9C48}"/>
              </a:ext>
            </a:extLst>
          </p:cNvPr>
          <p:cNvSpPr/>
          <p:nvPr/>
        </p:nvSpPr>
        <p:spPr>
          <a:xfrm>
            <a:off x="323006" y="3859437"/>
            <a:ext cx="4929555" cy="369332"/>
          </a:xfrm>
          <a:prstGeom prst="rect">
            <a:avLst/>
          </a:prstGeom>
        </p:spPr>
        <p:txBody>
          <a:bodyPr wrap="none">
            <a:spAutoFit/>
          </a:bodyPr>
          <a:lstStyle/>
          <a:p>
            <a:pPr algn="l"/>
            <a:r>
              <a:rPr lang="en-US" b="1" dirty="0">
                <a:solidFill>
                  <a:schemeClr val="tx2"/>
                </a:solidFill>
              </a:rPr>
              <a:t>Customer Relationship Management (CRM)</a:t>
            </a:r>
          </a:p>
        </p:txBody>
      </p:sp>
      <p:sp>
        <p:nvSpPr>
          <p:cNvPr id="14" name="Rectangle 13">
            <a:extLst>
              <a:ext uri="{FF2B5EF4-FFF2-40B4-BE49-F238E27FC236}">
                <a16:creationId xmlns="" xmlns:a16="http://schemas.microsoft.com/office/drawing/2014/main" id="{A18E7265-0E83-4C81-B55A-2B6712FDE3D3}"/>
              </a:ext>
            </a:extLst>
          </p:cNvPr>
          <p:cNvSpPr/>
          <p:nvPr/>
        </p:nvSpPr>
        <p:spPr>
          <a:xfrm>
            <a:off x="2590812" y="1236229"/>
            <a:ext cx="2381806" cy="369332"/>
          </a:xfrm>
          <a:prstGeom prst="rect">
            <a:avLst/>
          </a:prstGeom>
        </p:spPr>
        <p:txBody>
          <a:bodyPr wrap="none">
            <a:spAutoFit/>
          </a:bodyPr>
          <a:lstStyle/>
          <a:p>
            <a:pPr algn="l"/>
            <a:r>
              <a:rPr lang="en-US" b="1" dirty="0">
                <a:solidFill>
                  <a:schemeClr val="tx2"/>
                </a:solidFill>
              </a:rPr>
              <a:t>Personal Assistants</a:t>
            </a:r>
          </a:p>
        </p:txBody>
      </p:sp>
      <p:pic>
        <p:nvPicPr>
          <p:cNvPr id="16" name="Picture 15">
            <a:extLst>
              <a:ext uri="{FF2B5EF4-FFF2-40B4-BE49-F238E27FC236}">
                <a16:creationId xmlns="" xmlns:a16="http://schemas.microsoft.com/office/drawing/2014/main" id="{8E56451D-FB69-475D-9946-061B403CF5C8}"/>
              </a:ext>
            </a:extLst>
          </p:cNvPr>
          <p:cNvPicPr>
            <a:picLocks noChangeAspect="1"/>
          </p:cNvPicPr>
          <p:nvPr/>
        </p:nvPicPr>
        <p:blipFill>
          <a:blip r:embed="rId6"/>
          <a:stretch>
            <a:fillRect/>
          </a:stretch>
        </p:blipFill>
        <p:spPr>
          <a:xfrm>
            <a:off x="342961" y="4169350"/>
            <a:ext cx="2607001" cy="992187"/>
          </a:xfrm>
          <a:prstGeom prst="rect">
            <a:avLst/>
          </a:prstGeom>
        </p:spPr>
      </p:pic>
      <p:pic>
        <p:nvPicPr>
          <p:cNvPr id="17" name="Picture 16">
            <a:extLst>
              <a:ext uri="{FF2B5EF4-FFF2-40B4-BE49-F238E27FC236}">
                <a16:creationId xmlns="" xmlns:a16="http://schemas.microsoft.com/office/drawing/2014/main" id="{4A0B3AA7-B46C-4CAD-9EB0-62035FC3E434}"/>
              </a:ext>
            </a:extLst>
          </p:cNvPr>
          <p:cNvPicPr>
            <a:picLocks noChangeAspect="1"/>
          </p:cNvPicPr>
          <p:nvPr/>
        </p:nvPicPr>
        <p:blipFill>
          <a:blip r:embed="rId7"/>
          <a:stretch>
            <a:fillRect/>
          </a:stretch>
        </p:blipFill>
        <p:spPr>
          <a:xfrm>
            <a:off x="342961" y="5078827"/>
            <a:ext cx="3329961" cy="614868"/>
          </a:xfrm>
          <a:prstGeom prst="rect">
            <a:avLst/>
          </a:prstGeom>
        </p:spPr>
      </p:pic>
      <p:pic>
        <p:nvPicPr>
          <p:cNvPr id="18" name="Picture 17">
            <a:extLst>
              <a:ext uri="{FF2B5EF4-FFF2-40B4-BE49-F238E27FC236}">
                <a16:creationId xmlns="" xmlns:a16="http://schemas.microsoft.com/office/drawing/2014/main" id="{570BF016-0799-4FE2-8290-52DC5BC54934}"/>
              </a:ext>
            </a:extLst>
          </p:cNvPr>
          <p:cNvPicPr>
            <a:picLocks noChangeAspect="1"/>
          </p:cNvPicPr>
          <p:nvPr/>
        </p:nvPicPr>
        <p:blipFill>
          <a:blip r:embed="rId8"/>
          <a:stretch>
            <a:fillRect/>
          </a:stretch>
        </p:blipFill>
        <p:spPr>
          <a:xfrm>
            <a:off x="8637384" y="3933928"/>
            <a:ext cx="1267698" cy="814949"/>
          </a:xfrm>
          <a:prstGeom prst="rect">
            <a:avLst/>
          </a:prstGeom>
        </p:spPr>
      </p:pic>
      <p:pic>
        <p:nvPicPr>
          <p:cNvPr id="20" name="Picture 19">
            <a:extLst>
              <a:ext uri="{FF2B5EF4-FFF2-40B4-BE49-F238E27FC236}">
                <a16:creationId xmlns="" xmlns:a16="http://schemas.microsoft.com/office/drawing/2014/main" id="{70182CBF-1CE8-4076-8076-5353532BDE61}"/>
              </a:ext>
            </a:extLst>
          </p:cNvPr>
          <p:cNvPicPr>
            <a:picLocks noChangeAspect="1"/>
          </p:cNvPicPr>
          <p:nvPr/>
        </p:nvPicPr>
        <p:blipFill>
          <a:blip r:embed="rId9"/>
          <a:stretch>
            <a:fillRect/>
          </a:stretch>
        </p:blipFill>
        <p:spPr>
          <a:xfrm>
            <a:off x="4825411" y="5359615"/>
            <a:ext cx="1502577" cy="978138"/>
          </a:xfrm>
          <a:prstGeom prst="rect">
            <a:avLst/>
          </a:prstGeom>
        </p:spPr>
      </p:pic>
      <p:pic>
        <p:nvPicPr>
          <p:cNvPr id="21" name="Picture 20">
            <a:extLst>
              <a:ext uri="{FF2B5EF4-FFF2-40B4-BE49-F238E27FC236}">
                <a16:creationId xmlns="" xmlns:a16="http://schemas.microsoft.com/office/drawing/2014/main" id="{98700252-7FF9-4E85-9310-EBEC3E4C8F7C}"/>
              </a:ext>
            </a:extLst>
          </p:cNvPr>
          <p:cNvPicPr>
            <a:picLocks noChangeAspect="1"/>
          </p:cNvPicPr>
          <p:nvPr/>
        </p:nvPicPr>
        <p:blipFill rotWithShape="1">
          <a:blip r:embed="rId10"/>
          <a:srcRect r="385"/>
          <a:stretch/>
        </p:blipFill>
        <p:spPr>
          <a:xfrm>
            <a:off x="6370226" y="5578500"/>
            <a:ext cx="2357849" cy="806661"/>
          </a:xfrm>
          <a:prstGeom prst="rect">
            <a:avLst/>
          </a:prstGeom>
        </p:spPr>
      </p:pic>
      <p:pic>
        <p:nvPicPr>
          <p:cNvPr id="22" name="Picture 21">
            <a:extLst>
              <a:ext uri="{FF2B5EF4-FFF2-40B4-BE49-F238E27FC236}">
                <a16:creationId xmlns="" xmlns:a16="http://schemas.microsoft.com/office/drawing/2014/main" id="{3242F14D-B0C6-49BD-8F06-10CCBDD599B6}"/>
              </a:ext>
            </a:extLst>
          </p:cNvPr>
          <p:cNvPicPr>
            <a:picLocks noChangeAspect="1"/>
          </p:cNvPicPr>
          <p:nvPr/>
        </p:nvPicPr>
        <p:blipFill rotWithShape="1">
          <a:blip r:embed="rId11"/>
          <a:srcRect b="972"/>
          <a:stretch/>
        </p:blipFill>
        <p:spPr>
          <a:xfrm>
            <a:off x="6985348" y="873222"/>
            <a:ext cx="980581" cy="1085629"/>
          </a:xfrm>
          <a:prstGeom prst="rect">
            <a:avLst/>
          </a:prstGeom>
        </p:spPr>
      </p:pic>
      <p:pic>
        <p:nvPicPr>
          <p:cNvPr id="23" name="Picture 22">
            <a:extLst>
              <a:ext uri="{FF2B5EF4-FFF2-40B4-BE49-F238E27FC236}">
                <a16:creationId xmlns="" xmlns:a16="http://schemas.microsoft.com/office/drawing/2014/main" id="{9BC7D02C-2AF9-4ABD-9791-29D5681A5972}"/>
              </a:ext>
            </a:extLst>
          </p:cNvPr>
          <p:cNvPicPr>
            <a:picLocks noChangeAspect="1"/>
          </p:cNvPicPr>
          <p:nvPr/>
        </p:nvPicPr>
        <p:blipFill>
          <a:blip r:embed="rId12"/>
          <a:stretch>
            <a:fillRect/>
          </a:stretch>
        </p:blipFill>
        <p:spPr>
          <a:xfrm>
            <a:off x="8154272" y="924298"/>
            <a:ext cx="2030532" cy="961674"/>
          </a:xfrm>
          <a:prstGeom prst="rect">
            <a:avLst/>
          </a:prstGeom>
        </p:spPr>
      </p:pic>
      <p:pic>
        <p:nvPicPr>
          <p:cNvPr id="24" name="Picture 23">
            <a:extLst>
              <a:ext uri="{FF2B5EF4-FFF2-40B4-BE49-F238E27FC236}">
                <a16:creationId xmlns="" xmlns:a16="http://schemas.microsoft.com/office/drawing/2014/main" id="{AAA5CEB4-453E-4394-B6B9-5924BD06AD17}"/>
              </a:ext>
            </a:extLst>
          </p:cNvPr>
          <p:cNvPicPr>
            <a:picLocks noChangeAspect="1"/>
          </p:cNvPicPr>
          <p:nvPr/>
        </p:nvPicPr>
        <p:blipFill rotWithShape="1">
          <a:blip r:embed="rId13"/>
          <a:srcRect b="1113"/>
          <a:stretch/>
        </p:blipFill>
        <p:spPr>
          <a:xfrm>
            <a:off x="7632736" y="2022298"/>
            <a:ext cx="1848163" cy="858171"/>
          </a:xfrm>
          <a:prstGeom prst="rect">
            <a:avLst/>
          </a:prstGeom>
        </p:spPr>
      </p:pic>
      <p:pic>
        <p:nvPicPr>
          <p:cNvPr id="5" name="Picture 4">
            <a:extLst>
              <a:ext uri="{FF2B5EF4-FFF2-40B4-BE49-F238E27FC236}">
                <a16:creationId xmlns="" xmlns:a16="http://schemas.microsoft.com/office/drawing/2014/main" id="{EEB16209-C581-4433-A6E8-4A25112757A8}"/>
              </a:ext>
            </a:extLst>
          </p:cNvPr>
          <p:cNvPicPr>
            <a:picLocks noChangeAspect="1"/>
          </p:cNvPicPr>
          <p:nvPr/>
        </p:nvPicPr>
        <p:blipFill>
          <a:blip r:embed="rId14"/>
          <a:stretch>
            <a:fillRect/>
          </a:stretch>
        </p:blipFill>
        <p:spPr>
          <a:xfrm>
            <a:off x="9905082" y="4020942"/>
            <a:ext cx="2184771" cy="640920"/>
          </a:xfrm>
          <a:prstGeom prst="rect">
            <a:avLst/>
          </a:prstGeom>
        </p:spPr>
      </p:pic>
      <p:pic>
        <p:nvPicPr>
          <p:cNvPr id="6" name="Picture 5">
            <a:extLst>
              <a:ext uri="{FF2B5EF4-FFF2-40B4-BE49-F238E27FC236}">
                <a16:creationId xmlns="" xmlns:a16="http://schemas.microsoft.com/office/drawing/2014/main" id="{53B7500D-D3AD-41D8-84FF-5404CAF04A57}"/>
              </a:ext>
            </a:extLst>
          </p:cNvPr>
          <p:cNvPicPr>
            <a:picLocks noChangeAspect="1"/>
          </p:cNvPicPr>
          <p:nvPr/>
        </p:nvPicPr>
        <p:blipFill>
          <a:blip r:embed="rId15"/>
          <a:stretch>
            <a:fillRect/>
          </a:stretch>
        </p:blipFill>
        <p:spPr>
          <a:xfrm>
            <a:off x="8932245" y="4824086"/>
            <a:ext cx="2486025" cy="561975"/>
          </a:xfrm>
          <a:prstGeom prst="rect">
            <a:avLst/>
          </a:prstGeom>
        </p:spPr>
      </p:pic>
    </p:spTree>
    <p:extLst>
      <p:ext uri="{BB962C8B-B14F-4D97-AF65-F5344CB8AC3E}">
        <p14:creationId xmlns:p14="http://schemas.microsoft.com/office/powerpoint/2010/main" val="3350107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FA7697AE-0FCF-4189-B09A-4E51D9A2A3BA}"/>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 xmlns:a16="http://schemas.microsoft.com/office/drawing/2014/main" id="{1D0E71C8-C944-4F2E-B9FC-0398182B8AD6}"/>
              </a:ext>
            </a:extLst>
          </p:cNvPr>
          <p:cNvSpPr>
            <a:spLocks noGrp="1"/>
          </p:cNvSpPr>
          <p:nvPr>
            <p:ph type="ftr" sz="quarter" idx="3"/>
          </p:nvPr>
        </p:nvSpPr>
        <p:spPr/>
        <p:txBody>
          <a:bodyPr/>
          <a:lstStyle/>
          <a:p>
            <a:pPr>
              <a:defRPr/>
            </a:pPr>
            <a:r>
              <a:rPr lang="en-US" sz="800" dirty="0"/>
              <a:t>© 2018 SHL and/or its affiliates. All rights reserved.</a:t>
            </a:r>
          </a:p>
        </p:txBody>
      </p:sp>
      <p:sp>
        <p:nvSpPr>
          <p:cNvPr id="5" name="TextBox 4">
            <a:extLst>
              <a:ext uri="{FF2B5EF4-FFF2-40B4-BE49-F238E27FC236}">
                <a16:creationId xmlns="" xmlns:a16="http://schemas.microsoft.com/office/drawing/2014/main" id="{C138D83D-4B3D-494E-932C-704182F42BF3}"/>
              </a:ext>
            </a:extLst>
          </p:cNvPr>
          <p:cNvSpPr txBox="1"/>
          <p:nvPr/>
        </p:nvSpPr>
        <p:spPr bwMode="auto">
          <a:xfrm>
            <a:off x="1071320" y="3769271"/>
            <a:ext cx="11698593" cy="30777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000" b="1" dirty="0">
                <a:solidFill>
                  <a:schemeClr val="tx2"/>
                </a:solidFill>
              </a:rPr>
              <a:t>What are some research questions you are interested in exploring with NLP?</a:t>
            </a:r>
          </a:p>
        </p:txBody>
      </p:sp>
    </p:spTree>
    <p:extLst>
      <p:ext uri="{BB962C8B-B14F-4D97-AF65-F5344CB8AC3E}">
        <p14:creationId xmlns:p14="http://schemas.microsoft.com/office/powerpoint/2010/main" val="4019658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 xmlns:a16="http://schemas.microsoft.com/office/drawing/2014/main" id="{1B8C5B1C-2E04-4335-91CA-909190BC29F8}"/>
              </a:ext>
            </a:extLst>
          </p:cNvPr>
          <p:cNvSpPr>
            <a:spLocks noGrp="1"/>
          </p:cNvSpPr>
          <p:nvPr>
            <p:ph type="body" sz="quarter" idx="19"/>
          </p:nvPr>
        </p:nvSpPr>
        <p:spPr>
          <a:solidFill>
            <a:schemeClr val="bg1"/>
          </a:solidFill>
        </p:spPr>
        <p:txBody>
          <a:bodyPr/>
          <a:lstStyle/>
          <a:p>
            <a:r>
              <a:rPr lang="en-US" dirty="0"/>
              <a:t>Highlights from the literature</a:t>
            </a:r>
          </a:p>
        </p:txBody>
      </p:sp>
      <p:sp>
        <p:nvSpPr>
          <p:cNvPr id="4" name="Text Placeholder 3">
            <a:extLst>
              <a:ext uri="{FF2B5EF4-FFF2-40B4-BE49-F238E27FC236}">
                <a16:creationId xmlns="" xmlns:a16="http://schemas.microsoft.com/office/drawing/2014/main" id="{C49EA872-7409-4334-88F4-B90EE0143915}"/>
              </a:ext>
            </a:extLst>
          </p:cNvPr>
          <p:cNvSpPr>
            <a:spLocks noGrp="1"/>
          </p:cNvSpPr>
          <p:nvPr>
            <p:ph type="body" sz="quarter" idx="20"/>
          </p:nvPr>
        </p:nvSpPr>
        <p:spPr>
          <a:solidFill>
            <a:schemeClr val="tx2"/>
          </a:solidFill>
        </p:spPr>
        <p:txBody>
          <a:bodyPr/>
          <a:lstStyle/>
          <a:p>
            <a:r>
              <a:rPr lang="en-US" b="1" dirty="0">
                <a:solidFill>
                  <a:schemeClr val="bg1"/>
                </a:solidFill>
              </a:rPr>
              <a:t>NLP process, considerations, and walkthrough</a:t>
            </a:r>
          </a:p>
        </p:txBody>
      </p:sp>
      <p:sp>
        <p:nvSpPr>
          <p:cNvPr id="5" name="Text Placeholder 4">
            <a:extLst>
              <a:ext uri="{FF2B5EF4-FFF2-40B4-BE49-F238E27FC236}">
                <a16:creationId xmlns="" xmlns:a16="http://schemas.microsoft.com/office/drawing/2014/main"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 xmlns:a16="http://schemas.microsoft.com/office/drawing/2014/main"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 xmlns:a16="http://schemas.microsoft.com/office/drawing/2014/main"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1062717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1B9D3F5-BE52-B542-AAF9-B93CC3E8269F}"/>
              </a:ext>
            </a:extLst>
          </p:cNvPr>
          <p:cNvSpPr>
            <a:spLocks noGrp="1"/>
          </p:cNvSpPr>
          <p:nvPr>
            <p:ph type="body" sz="quarter" idx="10"/>
          </p:nvPr>
        </p:nvSpPr>
        <p:spPr>
          <a:xfrm>
            <a:off x="619018" y="922877"/>
            <a:ext cx="8287089" cy="1045029"/>
          </a:xfrm>
        </p:spPr>
        <p:txBody>
          <a:bodyPr/>
          <a:lstStyle/>
          <a:p>
            <a:r>
              <a:rPr lang="en-GB" dirty="0"/>
              <a:t>NLP Process, Considerations, and Walkthrough</a:t>
            </a:r>
            <a:endParaRPr lang="en-US" dirty="0"/>
          </a:p>
        </p:txBody>
      </p:sp>
    </p:spTree>
    <p:extLst>
      <p:ext uri="{BB962C8B-B14F-4D97-AF65-F5344CB8AC3E}">
        <p14:creationId xmlns:p14="http://schemas.microsoft.com/office/powerpoint/2010/main" val="3468394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9C81B5-9EB7-4DC3-A54D-297B4784D9BB}"/>
              </a:ext>
            </a:extLst>
          </p:cNvPr>
          <p:cNvSpPr>
            <a:spLocks noGrp="1"/>
          </p:cNvSpPr>
          <p:nvPr>
            <p:ph type="title"/>
          </p:nvPr>
        </p:nvSpPr>
        <p:spPr/>
        <p:txBody>
          <a:bodyPr/>
          <a:lstStyle/>
          <a:p>
            <a:r>
              <a:rPr lang="en-US" dirty="0"/>
              <a:t>Goals for this Section</a:t>
            </a:r>
          </a:p>
        </p:txBody>
      </p:sp>
      <p:sp>
        <p:nvSpPr>
          <p:cNvPr id="3" name="Content Placeholder 2">
            <a:extLst>
              <a:ext uri="{FF2B5EF4-FFF2-40B4-BE49-F238E27FC236}">
                <a16:creationId xmlns="" xmlns:a16="http://schemas.microsoft.com/office/drawing/2014/main" id="{07BE6DA3-3330-452A-BDB8-9F953866D24B}"/>
              </a:ext>
            </a:extLst>
          </p:cNvPr>
          <p:cNvSpPr>
            <a:spLocks noGrp="1"/>
          </p:cNvSpPr>
          <p:nvPr>
            <p:ph idx="1"/>
          </p:nvPr>
        </p:nvSpPr>
        <p:spPr/>
        <p:txBody>
          <a:bodyPr/>
          <a:lstStyle/>
          <a:p>
            <a:pPr marL="552450" lvl="1" indent="-342900">
              <a:buFont typeface="+mj-lt"/>
              <a:buAutoNum type="arabicPeriod"/>
            </a:pPr>
            <a:r>
              <a:rPr lang="en-US" dirty="0">
                <a:solidFill>
                  <a:schemeClr val="tx2"/>
                </a:solidFill>
              </a:rPr>
              <a:t>Understand the text analysis process</a:t>
            </a:r>
          </a:p>
          <a:p>
            <a:pPr marL="552450" lvl="1" indent="-342900">
              <a:buFont typeface="+mj-lt"/>
              <a:buAutoNum type="arabicPeriod"/>
            </a:pPr>
            <a:endParaRPr lang="en-US" dirty="0">
              <a:solidFill>
                <a:schemeClr val="tx2"/>
              </a:solidFill>
            </a:endParaRPr>
          </a:p>
          <a:p>
            <a:pPr marL="552450" lvl="1" indent="-342900">
              <a:buFont typeface="+mj-lt"/>
              <a:buAutoNum type="arabicPeriod"/>
            </a:pPr>
            <a:r>
              <a:rPr lang="en-US" dirty="0">
                <a:solidFill>
                  <a:schemeClr val="tx2"/>
                </a:solidFill>
              </a:rPr>
              <a:t>Highlight key considerations for each step</a:t>
            </a:r>
          </a:p>
          <a:p>
            <a:pPr marL="552450" lvl="1" indent="-342900">
              <a:buFont typeface="+mj-lt"/>
              <a:buAutoNum type="arabicPeriod"/>
            </a:pPr>
            <a:endParaRPr lang="en-US" dirty="0">
              <a:solidFill>
                <a:schemeClr val="tx2"/>
              </a:solidFill>
            </a:endParaRPr>
          </a:p>
          <a:p>
            <a:pPr marL="552450" lvl="1" indent="-342900">
              <a:buFont typeface="+mj-lt"/>
              <a:buAutoNum type="arabicPeriod"/>
            </a:pPr>
            <a:r>
              <a:rPr lang="en-US" dirty="0">
                <a:solidFill>
                  <a:schemeClr val="tx2"/>
                </a:solidFill>
              </a:rPr>
              <a:t>Provide an example using real-world data</a:t>
            </a:r>
          </a:p>
          <a:p>
            <a:pPr marL="552450" lvl="1" indent="-342900">
              <a:buFont typeface="+mj-lt"/>
              <a:buAutoNum type="arabicPeriod"/>
            </a:pPr>
            <a:endParaRPr lang="en-US" dirty="0"/>
          </a:p>
          <a:p>
            <a:pPr lvl="1"/>
            <a:endParaRPr lang="en-US" dirty="0"/>
          </a:p>
        </p:txBody>
      </p:sp>
      <p:sp>
        <p:nvSpPr>
          <p:cNvPr id="4" name="Footer Placeholder 3">
            <a:extLst>
              <a:ext uri="{FF2B5EF4-FFF2-40B4-BE49-F238E27FC236}">
                <a16:creationId xmlns="" xmlns:a16="http://schemas.microsoft.com/office/drawing/2014/main" id="{864AB417-7933-49A8-A33D-5E512B1955AD}"/>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1669028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9C81B5-9EB7-4DC3-A54D-297B4784D9BB}"/>
              </a:ext>
            </a:extLst>
          </p:cNvPr>
          <p:cNvSpPr>
            <a:spLocks noGrp="1"/>
          </p:cNvSpPr>
          <p:nvPr>
            <p:ph type="title"/>
          </p:nvPr>
        </p:nvSpPr>
        <p:spPr/>
        <p:txBody>
          <a:bodyPr/>
          <a:lstStyle/>
          <a:p>
            <a:r>
              <a:rPr lang="en-US" dirty="0"/>
              <a:t>Text Analysis &amp; NLP Process</a:t>
            </a:r>
          </a:p>
        </p:txBody>
      </p:sp>
      <p:sp>
        <p:nvSpPr>
          <p:cNvPr id="3" name="Content Placeholder 2">
            <a:extLst>
              <a:ext uri="{FF2B5EF4-FFF2-40B4-BE49-F238E27FC236}">
                <a16:creationId xmlns="" xmlns:a16="http://schemas.microsoft.com/office/drawing/2014/main" id="{07BE6DA3-3330-452A-BDB8-9F953866D24B}"/>
              </a:ext>
            </a:extLst>
          </p:cNvPr>
          <p:cNvSpPr>
            <a:spLocks noGrp="1"/>
          </p:cNvSpPr>
          <p:nvPr>
            <p:ph idx="1"/>
          </p:nvPr>
        </p:nvSpPr>
        <p:spPr>
          <a:xfrm>
            <a:off x="615951" y="1113264"/>
            <a:ext cx="10972800" cy="593869"/>
          </a:xfrm>
        </p:spPr>
        <p:txBody>
          <a:bodyPr/>
          <a:lstStyle/>
          <a:p>
            <a:pPr marL="342900" indent="-342900">
              <a:buFont typeface="Arial" panose="020B0604020202020204" pitchFamily="34" charset="0"/>
              <a:buChar char="•"/>
            </a:pPr>
            <a:r>
              <a:rPr lang="en-US" dirty="0"/>
              <a:t>Figure adapted from Kobayashi et al., 2017</a:t>
            </a:r>
          </a:p>
        </p:txBody>
      </p:sp>
      <p:sp>
        <p:nvSpPr>
          <p:cNvPr id="4" name="Footer Placeholder 3">
            <a:extLst>
              <a:ext uri="{FF2B5EF4-FFF2-40B4-BE49-F238E27FC236}">
                <a16:creationId xmlns="" xmlns:a16="http://schemas.microsoft.com/office/drawing/2014/main" id="{864AB417-7933-49A8-A33D-5E512B1955AD}"/>
              </a:ext>
            </a:extLst>
          </p:cNvPr>
          <p:cNvSpPr>
            <a:spLocks noGrp="1"/>
          </p:cNvSpPr>
          <p:nvPr>
            <p:ph type="ftr" sz="quarter" idx="3"/>
          </p:nvPr>
        </p:nvSpPr>
        <p:spPr/>
        <p:txBody>
          <a:bodyPr/>
          <a:lstStyle/>
          <a:p>
            <a:pPr>
              <a:defRPr/>
            </a:pPr>
            <a:r>
              <a:rPr lang="en-US" sz="800" dirty="0"/>
              <a:t>© 2018 SHL and/or its affiliates. All rights reserved.</a:t>
            </a:r>
          </a:p>
        </p:txBody>
      </p:sp>
      <p:sp>
        <p:nvSpPr>
          <p:cNvPr id="6" name="Rectangle 5">
            <a:extLst>
              <a:ext uri="{FF2B5EF4-FFF2-40B4-BE49-F238E27FC236}">
                <a16:creationId xmlns="" xmlns:a16="http://schemas.microsoft.com/office/drawing/2014/main" id="{A6E4E479-2FCA-4CFF-BACF-13EE198A4A33}"/>
              </a:ext>
            </a:extLst>
          </p:cNvPr>
          <p:cNvSpPr/>
          <p:nvPr/>
        </p:nvSpPr>
        <p:spPr bwMode="auto">
          <a:xfrm>
            <a:off x="947451" y="1850834"/>
            <a:ext cx="10421956" cy="3800819"/>
          </a:xfrm>
          <a:prstGeom prst="rect">
            <a:avLst/>
          </a:prstGeom>
          <a:solidFill>
            <a:schemeClr val="tx2">
              <a:lumMod val="40000"/>
              <a:lumOff val="60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 xmlns:a16="http://schemas.microsoft.com/office/drawing/2014/main" id="{0C98FB41-0BB5-430F-B15A-6665BC45C0C6}"/>
              </a:ext>
            </a:extLst>
          </p:cNvPr>
          <p:cNvSpPr/>
          <p:nvPr/>
        </p:nvSpPr>
        <p:spPr bwMode="auto">
          <a:xfrm>
            <a:off x="1113016" y="1983033"/>
            <a:ext cx="5209923"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Preprocessing</a:t>
            </a:r>
          </a:p>
        </p:txBody>
      </p:sp>
      <p:sp>
        <p:nvSpPr>
          <p:cNvPr id="8" name="Rectangle 7">
            <a:extLst>
              <a:ext uri="{FF2B5EF4-FFF2-40B4-BE49-F238E27FC236}">
                <a16:creationId xmlns="" xmlns:a16="http://schemas.microsoft.com/office/drawing/2014/main" id="{12C8E2BE-1973-4C26-8528-32A3D7F3AB0D}"/>
              </a:ext>
            </a:extLst>
          </p:cNvPr>
          <p:cNvSpPr/>
          <p:nvPr/>
        </p:nvSpPr>
        <p:spPr bwMode="auto">
          <a:xfrm>
            <a:off x="6872279" y="1983033"/>
            <a:ext cx="1660042"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Text Analyses</a:t>
            </a:r>
          </a:p>
        </p:txBody>
      </p:sp>
      <p:sp>
        <p:nvSpPr>
          <p:cNvPr id="9" name="Rectangle 8">
            <a:extLst>
              <a:ext uri="{FF2B5EF4-FFF2-40B4-BE49-F238E27FC236}">
                <a16:creationId xmlns="" xmlns:a16="http://schemas.microsoft.com/office/drawing/2014/main" id="{4464FE1E-045C-4D8F-A9E3-BEF8F35417D0}"/>
              </a:ext>
            </a:extLst>
          </p:cNvPr>
          <p:cNvSpPr/>
          <p:nvPr/>
        </p:nvSpPr>
        <p:spPr bwMode="auto">
          <a:xfrm>
            <a:off x="9081662" y="1983033"/>
            <a:ext cx="2008651"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Postprocessing</a:t>
            </a:r>
          </a:p>
        </p:txBody>
      </p:sp>
      <p:sp>
        <p:nvSpPr>
          <p:cNvPr id="10" name="Rectangle 9">
            <a:extLst>
              <a:ext uri="{FF2B5EF4-FFF2-40B4-BE49-F238E27FC236}">
                <a16:creationId xmlns="" xmlns:a16="http://schemas.microsoft.com/office/drawing/2014/main" id="{8131B43D-6BB4-4E7E-9F47-633AC8E9944D}"/>
              </a:ext>
            </a:extLst>
          </p:cNvPr>
          <p:cNvSpPr/>
          <p:nvPr/>
        </p:nvSpPr>
        <p:spPr bwMode="auto">
          <a:xfrm>
            <a:off x="1113016" y="2577943"/>
            <a:ext cx="937050"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1</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Identify need</a:t>
            </a:r>
            <a:endParaRPr kumimoji="0" lang="en-US" sz="1200" i="0" u="none" strike="noStrike" cap="none" normalizeH="0" baseline="0" dirty="0">
              <a:ln>
                <a:noFill/>
              </a:ln>
              <a:solidFill>
                <a:schemeClr val="bg1"/>
              </a:solidFill>
              <a:effectLst/>
              <a:latin typeface="Arial" charset="0"/>
            </a:endParaRPr>
          </a:p>
        </p:txBody>
      </p:sp>
      <p:sp>
        <p:nvSpPr>
          <p:cNvPr id="11" name="Rectangle 10">
            <a:extLst>
              <a:ext uri="{FF2B5EF4-FFF2-40B4-BE49-F238E27FC236}">
                <a16:creationId xmlns="" xmlns:a16="http://schemas.microsoft.com/office/drawing/2014/main" id="{8A214CA6-DC38-4F84-92CB-FDF822D6885C}"/>
              </a:ext>
            </a:extLst>
          </p:cNvPr>
          <p:cNvSpPr/>
          <p:nvPr/>
        </p:nvSpPr>
        <p:spPr bwMode="auto">
          <a:xfrm>
            <a:off x="2328403"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2</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Data collection</a:t>
            </a:r>
            <a:endParaRPr kumimoji="0" lang="en-US" sz="1200" i="0" u="none" strike="noStrike" cap="none" normalizeH="0" baseline="0" dirty="0">
              <a:ln>
                <a:noFill/>
              </a:ln>
              <a:solidFill>
                <a:schemeClr val="bg1"/>
              </a:solidFill>
              <a:effectLst/>
              <a:latin typeface="Arial" charset="0"/>
            </a:endParaRPr>
          </a:p>
        </p:txBody>
      </p:sp>
      <p:sp>
        <p:nvSpPr>
          <p:cNvPr id="12" name="Rectangle 11">
            <a:extLst>
              <a:ext uri="{FF2B5EF4-FFF2-40B4-BE49-F238E27FC236}">
                <a16:creationId xmlns="" xmlns:a16="http://schemas.microsoft.com/office/drawing/2014/main" id="{EAB992DC-0B0A-40A5-B5CB-473A4FD28877}"/>
              </a:ext>
            </a:extLst>
          </p:cNvPr>
          <p:cNvSpPr/>
          <p:nvPr/>
        </p:nvSpPr>
        <p:spPr bwMode="auto">
          <a:xfrm>
            <a:off x="3776183"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3</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Data cleaning</a:t>
            </a:r>
            <a:endParaRPr kumimoji="0" lang="en-US" sz="120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 xmlns:a16="http://schemas.microsoft.com/office/drawing/2014/main" id="{98723D31-6442-48A3-A202-77A32C5F2ABF}"/>
              </a:ext>
            </a:extLst>
          </p:cNvPr>
          <p:cNvSpPr/>
          <p:nvPr/>
        </p:nvSpPr>
        <p:spPr bwMode="auto">
          <a:xfrm>
            <a:off x="5189108"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4</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Transformation</a:t>
            </a:r>
            <a:endParaRPr kumimoji="0" lang="en-US" sz="1200" i="0" u="none" strike="noStrike" cap="none" normalizeH="0" baseline="0" dirty="0">
              <a:ln>
                <a:noFill/>
              </a:ln>
              <a:solidFill>
                <a:schemeClr val="bg1"/>
              </a:solidFill>
              <a:effectLst/>
              <a:latin typeface="Arial" charset="0"/>
            </a:endParaRPr>
          </a:p>
        </p:txBody>
      </p:sp>
      <p:sp>
        <p:nvSpPr>
          <p:cNvPr id="14" name="Rectangle 13">
            <a:extLst>
              <a:ext uri="{FF2B5EF4-FFF2-40B4-BE49-F238E27FC236}">
                <a16:creationId xmlns="" xmlns:a16="http://schemas.microsoft.com/office/drawing/2014/main" id="{F7AE485C-70D2-42A6-A1EE-1EBE0C5F462D}"/>
              </a:ext>
            </a:extLst>
          </p:cNvPr>
          <p:cNvSpPr/>
          <p:nvPr/>
        </p:nvSpPr>
        <p:spPr bwMode="auto">
          <a:xfrm>
            <a:off x="7135384"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5</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Analysis</a:t>
            </a:r>
            <a:endParaRPr kumimoji="0" lang="en-US" sz="1200" i="0" u="none" strike="noStrike" cap="none" normalizeH="0" baseline="0" dirty="0">
              <a:ln>
                <a:noFill/>
              </a:ln>
              <a:solidFill>
                <a:schemeClr val="bg1"/>
              </a:solidFill>
              <a:effectLst/>
              <a:latin typeface="Arial" charset="0"/>
            </a:endParaRPr>
          </a:p>
        </p:txBody>
      </p:sp>
      <p:sp>
        <p:nvSpPr>
          <p:cNvPr id="15" name="Rectangle 14">
            <a:extLst>
              <a:ext uri="{FF2B5EF4-FFF2-40B4-BE49-F238E27FC236}">
                <a16:creationId xmlns="" xmlns:a16="http://schemas.microsoft.com/office/drawing/2014/main" id="{8C7878F2-151C-4807-BD73-10C005AC7053}"/>
              </a:ext>
            </a:extLst>
          </p:cNvPr>
          <p:cNvSpPr/>
          <p:nvPr/>
        </p:nvSpPr>
        <p:spPr bwMode="auto">
          <a:xfrm>
            <a:off x="9209182" y="2577939"/>
            <a:ext cx="1826046"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6</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Interpretation &amp; validation</a:t>
            </a:r>
            <a:endParaRPr kumimoji="0" lang="en-US" sz="1200" i="0" u="none" strike="noStrike" cap="none" normalizeH="0" baseline="0" dirty="0">
              <a:ln>
                <a:noFill/>
              </a:ln>
              <a:solidFill>
                <a:schemeClr val="bg1"/>
              </a:solidFill>
              <a:effectLst/>
              <a:latin typeface="Arial" charset="0"/>
            </a:endParaRPr>
          </a:p>
        </p:txBody>
      </p:sp>
      <p:pic>
        <p:nvPicPr>
          <p:cNvPr id="17" name="Graphic 16" descr="Raised hand">
            <a:extLst>
              <a:ext uri="{FF2B5EF4-FFF2-40B4-BE49-F238E27FC236}">
                <a16:creationId xmlns="" xmlns:a16="http://schemas.microsoft.com/office/drawing/2014/main" id="{EC25536D-B8C1-4BFD-B8F1-792721B124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13016" y="3426900"/>
            <a:ext cx="914400" cy="914400"/>
          </a:xfrm>
          <a:prstGeom prst="rect">
            <a:avLst/>
          </a:prstGeom>
        </p:spPr>
      </p:pic>
      <p:pic>
        <p:nvPicPr>
          <p:cNvPr id="21" name="Graphic 20" descr="Open envelope">
            <a:extLst>
              <a:ext uri="{FF2B5EF4-FFF2-40B4-BE49-F238E27FC236}">
                <a16:creationId xmlns="" xmlns:a16="http://schemas.microsoft.com/office/drawing/2014/main" id="{74E4C344-B3D1-4460-B326-F3BD390E56B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2412382" y="3405642"/>
            <a:ext cx="914400" cy="914400"/>
          </a:xfrm>
          <a:prstGeom prst="rect">
            <a:avLst/>
          </a:prstGeom>
        </p:spPr>
      </p:pic>
      <p:pic>
        <p:nvPicPr>
          <p:cNvPr id="23" name="Graphic 22" descr="Filter">
            <a:extLst>
              <a:ext uri="{FF2B5EF4-FFF2-40B4-BE49-F238E27FC236}">
                <a16:creationId xmlns="" xmlns:a16="http://schemas.microsoft.com/office/drawing/2014/main" id="{F028E522-39EE-4CA9-B455-1A931373F9E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824927" y="3426900"/>
            <a:ext cx="914400" cy="914400"/>
          </a:xfrm>
          <a:prstGeom prst="rect">
            <a:avLst/>
          </a:prstGeom>
        </p:spPr>
      </p:pic>
      <p:pic>
        <p:nvPicPr>
          <p:cNvPr id="27" name="Graphic 26" descr="Table">
            <a:extLst>
              <a:ext uri="{FF2B5EF4-FFF2-40B4-BE49-F238E27FC236}">
                <a16:creationId xmlns="" xmlns:a16="http://schemas.microsoft.com/office/drawing/2014/main" id="{FEE5E6AC-2599-4044-83C4-EE51FBC0E0A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282393" y="3412369"/>
            <a:ext cx="914400" cy="914400"/>
          </a:xfrm>
          <a:prstGeom prst="rect">
            <a:avLst/>
          </a:prstGeom>
        </p:spPr>
      </p:pic>
      <p:pic>
        <p:nvPicPr>
          <p:cNvPr id="29" name="Graphic 28" descr="Calculator">
            <a:extLst>
              <a:ext uri="{FF2B5EF4-FFF2-40B4-BE49-F238E27FC236}">
                <a16:creationId xmlns="" xmlns:a16="http://schemas.microsoft.com/office/drawing/2014/main" id="{14518E40-8461-4A2D-AEF8-E135118D255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7238004" y="3426900"/>
            <a:ext cx="914400" cy="914400"/>
          </a:xfrm>
          <a:prstGeom prst="rect">
            <a:avLst/>
          </a:prstGeom>
        </p:spPr>
      </p:pic>
      <p:pic>
        <p:nvPicPr>
          <p:cNvPr id="31" name="Graphic 30" descr="Head with gears">
            <a:extLst>
              <a:ext uri="{FF2B5EF4-FFF2-40B4-BE49-F238E27FC236}">
                <a16:creationId xmlns="" xmlns:a16="http://schemas.microsoft.com/office/drawing/2014/main" id="{16835D52-3CDC-4BBB-BA19-35AD068AA6F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9665005" y="3426900"/>
            <a:ext cx="914400" cy="914400"/>
          </a:xfrm>
          <a:prstGeom prst="rect">
            <a:avLst/>
          </a:prstGeom>
        </p:spPr>
      </p:pic>
      <p:sp>
        <p:nvSpPr>
          <p:cNvPr id="32" name="Arrow: Right 31">
            <a:extLst>
              <a:ext uri="{FF2B5EF4-FFF2-40B4-BE49-F238E27FC236}">
                <a16:creationId xmlns="" xmlns:a16="http://schemas.microsoft.com/office/drawing/2014/main" id="{94F703AE-4A77-431A-99F9-71BE95BD24CE}"/>
              </a:ext>
            </a:extLst>
          </p:cNvPr>
          <p:cNvSpPr/>
          <p:nvPr/>
        </p:nvSpPr>
        <p:spPr bwMode="auto">
          <a:xfrm>
            <a:off x="2001509" y="370430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Arrow: Right 32">
            <a:extLst>
              <a:ext uri="{FF2B5EF4-FFF2-40B4-BE49-F238E27FC236}">
                <a16:creationId xmlns="" xmlns:a16="http://schemas.microsoft.com/office/drawing/2014/main" id="{C45A995D-2C97-4362-987A-6C3E89D751D2}"/>
              </a:ext>
            </a:extLst>
          </p:cNvPr>
          <p:cNvSpPr/>
          <p:nvPr/>
        </p:nvSpPr>
        <p:spPr bwMode="auto">
          <a:xfrm>
            <a:off x="3509640" y="3664322"/>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Arrow: Right 33">
            <a:extLst>
              <a:ext uri="{FF2B5EF4-FFF2-40B4-BE49-F238E27FC236}">
                <a16:creationId xmlns="" xmlns:a16="http://schemas.microsoft.com/office/drawing/2014/main" id="{6EB9DA7C-7DD1-4B82-B719-C83AE5B6AA98}"/>
              </a:ext>
            </a:extLst>
          </p:cNvPr>
          <p:cNvSpPr/>
          <p:nvPr/>
        </p:nvSpPr>
        <p:spPr bwMode="auto">
          <a:xfrm>
            <a:off x="4765554" y="366432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 xmlns:a16="http://schemas.microsoft.com/office/drawing/2014/main" id="{4C0A6FBA-F6DF-4E2C-BD73-5ABC6E089B41}"/>
              </a:ext>
            </a:extLst>
          </p:cNvPr>
          <p:cNvSpPr/>
          <p:nvPr/>
        </p:nvSpPr>
        <p:spPr bwMode="auto">
          <a:xfrm>
            <a:off x="8734384" y="3657595"/>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Arrow: Right 35">
            <a:extLst>
              <a:ext uri="{FF2B5EF4-FFF2-40B4-BE49-F238E27FC236}">
                <a16:creationId xmlns="" xmlns:a16="http://schemas.microsoft.com/office/drawing/2014/main" id="{A2104053-94CB-4A77-A676-7879350AA0AD}"/>
              </a:ext>
            </a:extLst>
          </p:cNvPr>
          <p:cNvSpPr/>
          <p:nvPr/>
        </p:nvSpPr>
        <p:spPr bwMode="auto">
          <a:xfrm>
            <a:off x="6567530" y="345995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Arrow: Right 36">
            <a:extLst>
              <a:ext uri="{FF2B5EF4-FFF2-40B4-BE49-F238E27FC236}">
                <a16:creationId xmlns="" xmlns:a16="http://schemas.microsoft.com/office/drawing/2014/main" id="{072D8763-0654-4092-9A0E-41D7375E7A43}"/>
              </a:ext>
            </a:extLst>
          </p:cNvPr>
          <p:cNvSpPr/>
          <p:nvPr/>
        </p:nvSpPr>
        <p:spPr bwMode="auto">
          <a:xfrm rot="10800000">
            <a:off x="6567530" y="3870444"/>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 xmlns:a16="http://schemas.microsoft.com/office/drawing/2014/main" id="{F4CD9E3F-D8CE-4C85-9A83-D5B341CA0ABA}"/>
              </a:ext>
            </a:extLst>
          </p:cNvPr>
          <p:cNvSpPr txBox="1"/>
          <p:nvPr/>
        </p:nvSpPr>
        <p:spPr bwMode="auto">
          <a:xfrm>
            <a:off x="1196613" y="4779762"/>
            <a:ext cx="747205"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What is the need?</a:t>
            </a:r>
          </a:p>
        </p:txBody>
      </p:sp>
      <p:sp>
        <p:nvSpPr>
          <p:cNvPr id="39" name="TextBox 38">
            <a:extLst>
              <a:ext uri="{FF2B5EF4-FFF2-40B4-BE49-F238E27FC236}">
                <a16:creationId xmlns="" xmlns:a16="http://schemas.microsoft.com/office/drawing/2014/main" id="{990BCC89-A152-43B6-AAFD-7D655861561B}"/>
              </a:ext>
            </a:extLst>
          </p:cNvPr>
          <p:cNvSpPr txBox="1"/>
          <p:nvPr/>
        </p:nvSpPr>
        <p:spPr bwMode="auto">
          <a:xfrm>
            <a:off x="2468971" y="4779761"/>
            <a:ext cx="830803"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Do we have the data?</a:t>
            </a:r>
          </a:p>
        </p:txBody>
      </p:sp>
      <p:sp>
        <p:nvSpPr>
          <p:cNvPr id="40" name="TextBox 39">
            <a:extLst>
              <a:ext uri="{FF2B5EF4-FFF2-40B4-BE49-F238E27FC236}">
                <a16:creationId xmlns="" xmlns:a16="http://schemas.microsoft.com/office/drawing/2014/main" id="{DF318282-5A53-4E25-8F41-32D2EDCF174C}"/>
              </a:ext>
            </a:extLst>
          </p:cNvPr>
          <p:cNvSpPr txBox="1"/>
          <p:nvPr/>
        </p:nvSpPr>
        <p:spPr bwMode="auto">
          <a:xfrm>
            <a:off x="3824927" y="4779761"/>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elements to keep?</a:t>
            </a:r>
          </a:p>
        </p:txBody>
      </p:sp>
      <p:sp>
        <p:nvSpPr>
          <p:cNvPr id="41" name="TextBox 40">
            <a:extLst>
              <a:ext uri="{FF2B5EF4-FFF2-40B4-BE49-F238E27FC236}">
                <a16:creationId xmlns="" xmlns:a16="http://schemas.microsoft.com/office/drawing/2014/main" id="{A3A639B8-CAFE-401D-A687-57021AFD2D96}"/>
              </a:ext>
            </a:extLst>
          </p:cNvPr>
          <p:cNvSpPr txBox="1"/>
          <p:nvPr/>
        </p:nvSpPr>
        <p:spPr bwMode="auto">
          <a:xfrm>
            <a:off x="5266397" y="4779760"/>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What data structure?</a:t>
            </a:r>
          </a:p>
        </p:txBody>
      </p:sp>
      <p:sp>
        <p:nvSpPr>
          <p:cNvPr id="42" name="TextBox 41">
            <a:extLst>
              <a:ext uri="{FF2B5EF4-FFF2-40B4-BE49-F238E27FC236}">
                <a16:creationId xmlns="" xmlns:a16="http://schemas.microsoft.com/office/drawing/2014/main" id="{785C9E9F-FE0A-4DDE-96B3-A024530BA16E}"/>
              </a:ext>
            </a:extLst>
          </p:cNvPr>
          <p:cNvSpPr txBox="1"/>
          <p:nvPr/>
        </p:nvSpPr>
        <p:spPr bwMode="auto">
          <a:xfrm>
            <a:off x="7289852" y="4779759"/>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analytical technique?</a:t>
            </a:r>
          </a:p>
        </p:txBody>
      </p:sp>
      <p:sp>
        <p:nvSpPr>
          <p:cNvPr id="43" name="TextBox 42">
            <a:extLst>
              <a:ext uri="{FF2B5EF4-FFF2-40B4-BE49-F238E27FC236}">
                <a16:creationId xmlns="" xmlns:a16="http://schemas.microsoft.com/office/drawing/2014/main" id="{8D3260D2-7E2A-4D8D-90AF-3EC8F7585312}"/>
              </a:ext>
            </a:extLst>
          </p:cNvPr>
          <p:cNvSpPr txBox="1"/>
          <p:nvPr/>
        </p:nvSpPr>
        <p:spPr bwMode="auto">
          <a:xfrm>
            <a:off x="9474883" y="4779759"/>
            <a:ext cx="1531081"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reliability &amp; validity metrics to us?</a:t>
            </a:r>
          </a:p>
        </p:txBody>
      </p:sp>
    </p:spTree>
    <p:extLst>
      <p:ext uri="{BB962C8B-B14F-4D97-AF65-F5344CB8AC3E}">
        <p14:creationId xmlns:p14="http://schemas.microsoft.com/office/powerpoint/2010/main" val="3022547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8039FE-DBE4-4099-89C3-67F70A7464B4}"/>
              </a:ext>
            </a:extLst>
          </p:cNvPr>
          <p:cNvSpPr>
            <a:spLocks noGrp="1"/>
          </p:cNvSpPr>
          <p:nvPr>
            <p:ph type="title"/>
          </p:nvPr>
        </p:nvSpPr>
        <p:spPr/>
        <p:txBody>
          <a:bodyPr/>
          <a:lstStyle/>
          <a:p>
            <a:r>
              <a:rPr lang="en-US" dirty="0"/>
              <a:t>Section Overview</a:t>
            </a:r>
          </a:p>
        </p:txBody>
      </p:sp>
      <p:sp>
        <p:nvSpPr>
          <p:cNvPr id="3" name="Content Placeholder 2">
            <a:extLst>
              <a:ext uri="{FF2B5EF4-FFF2-40B4-BE49-F238E27FC236}">
                <a16:creationId xmlns="" xmlns:a16="http://schemas.microsoft.com/office/drawing/2014/main" id="{E3970016-FA1E-4038-B441-8EF889FDC60C}"/>
              </a:ext>
            </a:extLst>
          </p:cNvPr>
          <p:cNvSpPr>
            <a:spLocks noGrp="1"/>
          </p:cNvSpPr>
          <p:nvPr>
            <p:ph idx="1"/>
          </p:nvPr>
        </p:nvSpPr>
        <p:spPr>
          <a:xfrm>
            <a:off x="615951" y="1088935"/>
            <a:ext cx="10972800" cy="5097256"/>
          </a:xfrm>
        </p:spPr>
        <p:txBody>
          <a:bodyPr/>
          <a:lstStyle/>
          <a:p>
            <a:r>
              <a:rPr lang="en-US" b="1" dirty="0"/>
              <a:t>Format</a:t>
            </a:r>
          </a:p>
          <a:p>
            <a:pPr marL="342900" indent="-342900">
              <a:buFont typeface="Wingdings" panose="05000000000000000000" pitchFamily="2" charset="2"/>
              <a:buChar char="§"/>
            </a:pPr>
            <a:r>
              <a:rPr lang="en-US" dirty="0"/>
              <a:t>Overview of each step in the text analysis process</a:t>
            </a:r>
          </a:p>
          <a:p>
            <a:pPr marL="342900" indent="-342900">
              <a:buFont typeface="Wingdings" panose="05000000000000000000" pitchFamily="2" charset="2"/>
              <a:buChar char="§"/>
            </a:pPr>
            <a:r>
              <a:rPr lang="en-US" dirty="0"/>
              <a:t>Key considerations for each step</a:t>
            </a:r>
          </a:p>
          <a:p>
            <a:pPr marL="342900" indent="-342900">
              <a:buFont typeface="Wingdings" panose="05000000000000000000" pitchFamily="2" charset="2"/>
              <a:buChar char="§"/>
            </a:pPr>
            <a:r>
              <a:rPr lang="en-US" dirty="0"/>
              <a:t>Walkthrough</a:t>
            </a:r>
          </a:p>
          <a:p>
            <a:r>
              <a:rPr lang="en-US" b="1" dirty="0"/>
              <a:t>Our data</a:t>
            </a:r>
          </a:p>
          <a:p>
            <a:pPr marL="342900" indent="-342900">
              <a:buFont typeface="Wingdings" panose="05000000000000000000" pitchFamily="2" charset="2"/>
              <a:buChar char="§"/>
            </a:pPr>
            <a:r>
              <a:rPr lang="en-US" dirty="0"/>
              <a:t>125 </a:t>
            </a:r>
            <a:r>
              <a:rPr lang="en-US" dirty="0" err="1"/>
              <a:t>MTurk</a:t>
            </a:r>
            <a:r>
              <a:rPr lang="en-US" dirty="0"/>
              <a:t> respondents</a:t>
            </a:r>
          </a:p>
          <a:p>
            <a:pPr marL="342900" indent="-342900">
              <a:buFont typeface="Wingdings" panose="05000000000000000000" pitchFamily="2" charset="2"/>
              <a:buChar char="§"/>
            </a:pPr>
            <a:r>
              <a:rPr lang="en-US" dirty="0"/>
              <a:t>Fulltime employees, US based, in one of four job families:</a:t>
            </a:r>
          </a:p>
          <a:p>
            <a:pPr marL="495300" lvl="1" indent="-285750">
              <a:buFont typeface="Arial" panose="020B0604020202020204" pitchFamily="34" charset="0"/>
              <a:buChar char="–"/>
            </a:pPr>
            <a:r>
              <a:rPr lang="en-US" sz="1600" dirty="0">
                <a:solidFill>
                  <a:schemeClr val="tx2"/>
                </a:solidFill>
              </a:rPr>
              <a:t>Computer &amp; Mathematical, Educational Instruction &amp; Library, Office &amp; Admin Support, Sales &amp; Related</a:t>
            </a:r>
          </a:p>
          <a:p>
            <a:pPr marL="342900" indent="-342900">
              <a:buFont typeface="Wingdings" panose="05000000000000000000" pitchFamily="2" charset="2"/>
              <a:buChar char="§"/>
            </a:pPr>
            <a:r>
              <a:rPr lang="en-US" dirty="0"/>
              <a:t>Measures</a:t>
            </a:r>
          </a:p>
          <a:p>
            <a:pPr marL="552450" lvl="1" indent="-342900">
              <a:buFont typeface="Arial" panose="020B0604020202020204" pitchFamily="34" charset="0"/>
              <a:buChar char="‒"/>
            </a:pPr>
            <a:r>
              <a:rPr lang="en-US" sz="1600" dirty="0">
                <a:solidFill>
                  <a:schemeClr val="tx2"/>
                </a:solidFill>
              </a:rPr>
              <a:t>Quantitative: work engagement, emotional exhaustion, intent to stay</a:t>
            </a:r>
          </a:p>
          <a:p>
            <a:pPr marL="552450" lvl="1" indent="-342900">
              <a:buFont typeface="Arial" panose="020B0604020202020204" pitchFamily="34" charset="0"/>
              <a:buChar char="‒"/>
            </a:pPr>
            <a:r>
              <a:rPr lang="en-US" sz="1600" dirty="0">
                <a:solidFill>
                  <a:schemeClr val="tx2"/>
                </a:solidFill>
              </a:rPr>
              <a:t>Qualitative: 1) “What do you like most about your job?” 2) “When you are working, do you experience time passing quickly or slowly? Is it easy to focus on your work, or do you get distracted? Please give an example.”</a:t>
            </a:r>
          </a:p>
        </p:txBody>
      </p:sp>
      <p:sp>
        <p:nvSpPr>
          <p:cNvPr id="4" name="Footer Placeholder 3">
            <a:extLst>
              <a:ext uri="{FF2B5EF4-FFF2-40B4-BE49-F238E27FC236}">
                <a16:creationId xmlns="" xmlns:a16="http://schemas.microsoft.com/office/drawing/2014/main" id="{1F40B24F-8259-43FA-B7ED-3CCC80BB1071}"/>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450608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5DA2CDA-6BAA-45EE-AD2E-520DB34B4D4B}"/>
              </a:ext>
            </a:extLst>
          </p:cNvPr>
          <p:cNvSpPr>
            <a:spLocks noGrp="1"/>
          </p:cNvSpPr>
          <p:nvPr>
            <p:ph type="body" sz="quarter" idx="10"/>
          </p:nvPr>
        </p:nvSpPr>
        <p:spPr/>
        <p:txBody>
          <a:bodyPr/>
          <a:lstStyle/>
          <a:p>
            <a:r>
              <a:rPr lang="en-US" u="sng" dirty="0"/>
              <a:t>Preprocessing</a:t>
            </a:r>
          </a:p>
          <a:p>
            <a:r>
              <a:rPr lang="en-US" sz="2400" dirty="0"/>
              <a:t>Step 1. Identifying the need</a:t>
            </a:r>
          </a:p>
        </p:txBody>
      </p:sp>
      <p:sp>
        <p:nvSpPr>
          <p:cNvPr id="3" name="Footer Placeholder 2">
            <a:extLst>
              <a:ext uri="{FF2B5EF4-FFF2-40B4-BE49-F238E27FC236}">
                <a16:creationId xmlns="" xmlns:a16="http://schemas.microsoft.com/office/drawing/2014/main" id="{CEB7D2FA-EAE9-41D1-9284-55A8C1B44735}"/>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 xmlns:a16="http://schemas.microsoft.com/office/drawing/2014/main" id="{E79C5F9E-0B69-49E1-82CD-652A6FC8119C}"/>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030BE713-62D6-4914-B503-70574421C3F3}"/>
              </a:ext>
            </a:extLst>
          </p:cNvPr>
          <p:cNvSpPr/>
          <p:nvPr/>
        </p:nvSpPr>
        <p:spPr bwMode="auto">
          <a:xfrm>
            <a:off x="1850883"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972808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A0C26-BED0-4316-9EBE-42E51E1CFBBA}"/>
              </a:ext>
            </a:extLst>
          </p:cNvPr>
          <p:cNvSpPr>
            <a:spLocks noGrp="1"/>
          </p:cNvSpPr>
          <p:nvPr>
            <p:ph type="title"/>
          </p:nvPr>
        </p:nvSpPr>
        <p:spPr/>
        <p:txBody>
          <a:bodyPr/>
          <a:lstStyle/>
          <a:p>
            <a:r>
              <a:rPr lang="en-US" dirty="0"/>
              <a:t>Why are we considering this?</a:t>
            </a:r>
          </a:p>
        </p:txBody>
      </p:sp>
      <p:sp>
        <p:nvSpPr>
          <p:cNvPr id="3" name="Content Placeholder 2">
            <a:extLst>
              <a:ext uri="{FF2B5EF4-FFF2-40B4-BE49-F238E27FC236}">
                <a16:creationId xmlns="" xmlns:a16="http://schemas.microsoft.com/office/drawing/2014/main" id="{6FF4DD1B-CA91-46E9-A086-DE47ED3C3CE0}"/>
              </a:ext>
            </a:extLst>
          </p:cNvPr>
          <p:cNvSpPr>
            <a:spLocks noGrp="1"/>
          </p:cNvSpPr>
          <p:nvPr>
            <p:ph idx="1"/>
          </p:nvPr>
        </p:nvSpPr>
        <p:spPr/>
        <p:txBody>
          <a:bodyPr/>
          <a:lstStyle/>
          <a:p>
            <a:pPr marL="342900" indent="-342900">
              <a:buFont typeface="Wingdings" panose="05000000000000000000" pitchFamily="2" charset="2"/>
              <a:buChar char="§"/>
            </a:pPr>
            <a:r>
              <a:rPr lang="en-US" dirty="0"/>
              <a:t>Before beginning a text analysis project, it is very important to </a:t>
            </a:r>
            <a:r>
              <a:rPr lang="en-US" b="1" dirty="0"/>
              <a:t>thoroughly identify and document the necessity of the project</a:t>
            </a:r>
            <a:r>
              <a:rPr lang="en-US" dirty="0"/>
              <a:t>. Good practice starts with an identification and assessment of the reason why you are considering conducting a text analysis project.</a:t>
            </a:r>
          </a:p>
          <a:p>
            <a:endParaRPr lang="en-US" dirty="0"/>
          </a:p>
          <a:p>
            <a:pPr marL="342900" indent="-342900">
              <a:buFont typeface="Wingdings" panose="05000000000000000000" pitchFamily="2" charset="2"/>
              <a:buChar char="§"/>
            </a:pPr>
            <a:r>
              <a:rPr lang="en-US" b="1" dirty="0"/>
              <a:t>Three common reasons </a:t>
            </a:r>
            <a:r>
              <a:rPr lang="en-US" dirty="0"/>
              <a:t>that an organization pursues a text analysis project:</a:t>
            </a:r>
          </a:p>
          <a:p>
            <a:pPr marL="857250" lvl="2" indent="-457200">
              <a:buFont typeface="+mj-lt"/>
              <a:buAutoNum type="arabicPeriod"/>
            </a:pPr>
            <a:r>
              <a:rPr lang="en-US" sz="2000" i="1" dirty="0">
                <a:solidFill>
                  <a:schemeClr val="tx2"/>
                </a:solidFill>
              </a:rPr>
              <a:t>“We want a Natural Language Processing (NLP) capability”</a:t>
            </a:r>
          </a:p>
          <a:p>
            <a:pPr marL="857250" lvl="2" indent="-457200">
              <a:buFont typeface="+mj-lt"/>
              <a:buAutoNum type="arabicPeriod"/>
            </a:pPr>
            <a:r>
              <a:rPr lang="en-US" sz="2000" i="1" dirty="0">
                <a:solidFill>
                  <a:schemeClr val="tx2"/>
                </a:solidFill>
              </a:rPr>
              <a:t>“We have all this data, so let’s use it”</a:t>
            </a:r>
          </a:p>
          <a:p>
            <a:pPr marL="857250" lvl="2" indent="-457200">
              <a:buFont typeface="+mj-lt"/>
              <a:buAutoNum type="arabicPeriod"/>
            </a:pPr>
            <a:r>
              <a:rPr lang="en-US" sz="2000" i="1" dirty="0">
                <a:solidFill>
                  <a:schemeClr val="tx2"/>
                </a:solidFill>
              </a:rPr>
              <a:t>“We have a specific problem to solve” </a:t>
            </a:r>
            <a:r>
              <a:rPr lang="en-US" sz="2000" dirty="0">
                <a:solidFill>
                  <a:schemeClr val="tx2"/>
                </a:solidFill>
              </a:rPr>
              <a:t>&lt;- </a:t>
            </a:r>
            <a:r>
              <a:rPr lang="en-US" sz="2000" b="1" dirty="0">
                <a:solidFill>
                  <a:schemeClr val="tx2"/>
                </a:solidFill>
              </a:rPr>
              <a:t>ideal</a:t>
            </a:r>
          </a:p>
          <a:p>
            <a:endParaRPr lang="en-US" dirty="0"/>
          </a:p>
        </p:txBody>
      </p:sp>
      <p:sp>
        <p:nvSpPr>
          <p:cNvPr id="4" name="Footer Placeholder 3">
            <a:extLst>
              <a:ext uri="{FF2B5EF4-FFF2-40B4-BE49-F238E27FC236}">
                <a16:creationId xmlns="" xmlns:a16="http://schemas.microsoft.com/office/drawing/2014/main" id="{134FFB6C-5F5D-4237-A346-15F889B987AE}"/>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8115045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76045C-4202-4234-8C4B-14730198E3BC}"/>
              </a:ext>
            </a:extLst>
          </p:cNvPr>
          <p:cNvSpPr>
            <a:spLocks noGrp="1"/>
          </p:cNvSpPr>
          <p:nvPr>
            <p:ph type="title"/>
          </p:nvPr>
        </p:nvSpPr>
        <p:spPr/>
        <p:txBody>
          <a:bodyPr/>
          <a:lstStyle/>
          <a:p>
            <a:r>
              <a:rPr lang="en-US" dirty="0"/>
              <a:t>Key Activities in Step 1</a:t>
            </a:r>
          </a:p>
        </p:txBody>
      </p:sp>
      <p:sp>
        <p:nvSpPr>
          <p:cNvPr id="3" name="Content Placeholder 2">
            <a:extLst>
              <a:ext uri="{FF2B5EF4-FFF2-40B4-BE49-F238E27FC236}">
                <a16:creationId xmlns="" xmlns:a16="http://schemas.microsoft.com/office/drawing/2014/main" id="{3CE3744A-9E53-4096-B58A-99A2C6F4BB48}"/>
              </a:ext>
            </a:extLst>
          </p:cNvPr>
          <p:cNvSpPr>
            <a:spLocks noGrp="1"/>
          </p:cNvSpPr>
          <p:nvPr>
            <p:ph idx="1"/>
          </p:nvPr>
        </p:nvSpPr>
        <p:spPr>
          <a:xfrm>
            <a:off x="607483" y="1359383"/>
            <a:ext cx="10972800" cy="4139233"/>
          </a:xfrm>
        </p:spPr>
        <p:txBody>
          <a:bodyPr/>
          <a:lstStyle/>
          <a:p>
            <a:pPr marL="228600" lvl="0" indent="-228600">
              <a:buFont typeface="+mj-lt"/>
              <a:buAutoNum type="arabicPeriod"/>
            </a:pPr>
            <a:r>
              <a:rPr lang="en-US" sz="1800" b="1" dirty="0"/>
              <a:t>Write out the problem/opportunity statement</a:t>
            </a:r>
          </a:p>
          <a:p>
            <a:pPr marL="228600" lvl="0" indent="-228600">
              <a:buFont typeface="+mj-lt"/>
              <a:buAutoNum type="arabicPeriod"/>
            </a:pPr>
            <a:r>
              <a:rPr lang="en-US" sz="1800" b="1" dirty="0"/>
              <a:t>Define the scope of the project/NLP capability</a:t>
            </a:r>
          </a:p>
          <a:p>
            <a:pPr marL="228600" lvl="0" indent="-228600">
              <a:buFont typeface="+mj-lt"/>
              <a:buAutoNum type="arabicPeriod"/>
            </a:pPr>
            <a:r>
              <a:rPr lang="en-US" sz="1800" b="1" dirty="0"/>
              <a:t>Identify the goal(s) or target(s)</a:t>
            </a:r>
          </a:p>
          <a:p>
            <a:pPr marL="228600" lvl="0" indent="-228600">
              <a:buFont typeface="+mj-lt"/>
              <a:buAutoNum type="arabicPeriod"/>
            </a:pPr>
            <a:r>
              <a:rPr lang="en-US" sz="1800" b="1" dirty="0"/>
              <a:t>Document how success will be measured</a:t>
            </a:r>
          </a:p>
          <a:p>
            <a:pPr marL="228600" lvl="0" indent="-228600">
              <a:buFont typeface="+mj-lt"/>
              <a:buAutoNum type="arabicPeriod"/>
            </a:pPr>
            <a:r>
              <a:rPr lang="en-US" sz="1800" b="1" dirty="0"/>
              <a:t>Identify key stakeholders: e.g., IT, legal, HR, …</a:t>
            </a:r>
          </a:p>
          <a:p>
            <a:pPr marL="228600" lvl="0" indent="-228600">
              <a:buFont typeface="+mj-lt"/>
              <a:buAutoNum type="arabicPeriod"/>
            </a:pPr>
            <a:r>
              <a:rPr lang="en-US" sz="1800" b="1" dirty="0"/>
              <a:t>Document required resources </a:t>
            </a:r>
          </a:p>
          <a:p>
            <a:pPr marL="495300" lvl="1" indent="-285750">
              <a:buFont typeface="Arial" panose="020B0604020202020204" pitchFamily="34" charset="0"/>
              <a:buChar char="‒"/>
            </a:pPr>
            <a:r>
              <a:rPr lang="en-US" sz="1600" dirty="0">
                <a:solidFill>
                  <a:schemeClr val="tx2"/>
                </a:solidFill>
              </a:rPr>
              <a:t>Data: see table on next slide</a:t>
            </a:r>
          </a:p>
          <a:p>
            <a:pPr marL="495300" lvl="1" indent="-285750">
              <a:buFont typeface="Arial" panose="020B0604020202020204" pitchFamily="34" charset="0"/>
              <a:buChar char="‒"/>
            </a:pPr>
            <a:r>
              <a:rPr lang="en-US" sz="1600" dirty="0">
                <a:solidFill>
                  <a:schemeClr val="tx2"/>
                </a:solidFill>
              </a:rPr>
              <a:t>Technology: e.g., alignment with digital strategy, software needs</a:t>
            </a:r>
          </a:p>
          <a:p>
            <a:pPr marL="228600" lvl="0" indent="-228600">
              <a:buFont typeface="+mj-lt"/>
              <a:buAutoNum type="arabicPeriod"/>
            </a:pPr>
            <a:r>
              <a:rPr lang="en-US" sz="1800" b="1" dirty="0"/>
              <a:t>Consider alternative (to NLP) approaches</a:t>
            </a:r>
          </a:p>
          <a:p>
            <a:pPr marL="495300" lvl="1" indent="-285750">
              <a:buFont typeface="Arial" panose="020B0604020202020204" pitchFamily="34" charset="0"/>
              <a:buChar char="‒"/>
            </a:pPr>
            <a:r>
              <a:rPr lang="en-US" sz="1600" dirty="0">
                <a:solidFill>
                  <a:schemeClr val="tx2"/>
                </a:solidFill>
              </a:rPr>
              <a:t>Rate all options (including NLP) against a set of criteria (as appropriate)</a:t>
            </a:r>
          </a:p>
          <a:p>
            <a:pPr marL="685800" lvl="2" indent="-285750">
              <a:buFont typeface="Arial" panose="020B0604020202020204" pitchFamily="34" charset="0"/>
              <a:buChar char="‒"/>
            </a:pPr>
            <a:r>
              <a:rPr lang="en-US" sz="1400" dirty="0">
                <a:solidFill>
                  <a:schemeClr val="tx2"/>
                </a:solidFill>
              </a:rPr>
              <a:t>E.g., expected ROI, risks, candidate experience, integration with other assessments/platforms…</a:t>
            </a:r>
          </a:p>
          <a:p>
            <a:endParaRPr lang="en-US" sz="1000" dirty="0"/>
          </a:p>
        </p:txBody>
      </p:sp>
      <p:sp>
        <p:nvSpPr>
          <p:cNvPr id="4" name="Footer Placeholder 3">
            <a:extLst>
              <a:ext uri="{FF2B5EF4-FFF2-40B4-BE49-F238E27FC236}">
                <a16:creationId xmlns="" xmlns:a16="http://schemas.microsoft.com/office/drawing/2014/main" id="{680AFBBD-58A4-49C6-B897-915F758652FE}"/>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839624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2A37AB-539D-442D-86FC-F3120A45EDFA}"/>
              </a:ext>
            </a:extLst>
          </p:cNvPr>
          <p:cNvSpPr>
            <a:spLocks noGrp="1"/>
          </p:cNvSpPr>
          <p:nvPr>
            <p:ph type="title"/>
          </p:nvPr>
        </p:nvSpPr>
        <p:spPr/>
        <p:txBody>
          <a:bodyPr/>
          <a:lstStyle/>
          <a:p>
            <a:r>
              <a:rPr lang="en-US" dirty="0"/>
              <a:t>Activity 6: Considerations for Data Requirements</a:t>
            </a:r>
          </a:p>
        </p:txBody>
      </p:sp>
      <p:sp>
        <p:nvSpPr>
          <p:cNvPr id="4" name="Footer Placeholder 3">
            <a:extLst>
              <a:ext uri="{FF2B5EF4-FFF2-40B4-BE49-F238E27FC236}">
                <a16:creationId xmlns="" xmlns:a16="http://schemas.microsoft.com/office/drawing/2014/main" id="{81150BC0-DB8D-46CA-9019-012C2680C901}"/>
              </a:ext>
            </a:extLst>
          </p:cNvPr>
          <p:cNvSpPr>
            <a:spLocks noGrp="1"/>
          </p:cNvSpPr>
          <p:nvPr>
            <p:ph type="ftr" sz="quarter" idx="3"/>
          </p:nvPr>
        </p:nvSpPr>
        <p:spPr/>
        <p:txBody>
          <a:bodyPr/>
          <a:lstStyle/>
          <a:p>
            <a:pPr>
              <a:defRPr/>
            </a:pPr>
            <a:r>
              <a:rPr lang="en-US" sz="800" dirty="0"/>
              <a:t>© 2018 SHL and/or its affiliates. All rights reserved.</a:t>
            </a:r>
          </a:p>
        </p:txBody>
      </p:sp>
      <p:graphicFrame>
        <p:nvGraphicFramePr>
          <p:cNvPr id="6" name="Table 5">
            <a:extLst>
              <a:ext uri="{FF2B5EF4-FFF2-40B4-BE49-F238E27FC236}">
                <a16:creationId xmlns="" xmlns:a16="http://schemas.microsoft.com/office/drawing/2014/main" id="{584D9760-1915-41BB-BCC8-60DE7C4BB628}"/>
              </a:ext>
            </a:extLst>
          </p:cNvPr>
          <p:cNvGraphicFramePr>
            <a:graphicFrameLocks noGrp="1"/>
          </p:cNvGraphicFramePr>
          <p:nvPr>
            <p:extLst>
              <p:ext uri="{D42A27DB-BD31-4B8C-83A1-F6EECF244321}">
                <p14:modId xmlns:p14="http://schemas.microsoft.com/office/powerpoint/2010/main" val="3549719425"/>
              </p:ext>
            </p:extLst>
          </p:nvPr>
        </p:nvGraphicFramePr>
        <p:xfrm>
          <a:off x="609599" y="1141897"/>
          <a:ext cx="10970682" cy="4663440"/>
        </p:xfrm>
        <a:graphic>
          <a:graphicData uri="http://schemas.openxmlformats.org/drawingml/2006/table">
            <a:tbl>
              <a:tblPr firstRow="1" bandRow="1">
                <a:tableStyleId>{F5AB1C69-6EDB-4FF4-983F-18BD219EF322}</a:tableStyleId>
              </a:tblPr>
              <a:tblGrid>
                <a:gridCol w="2238376">
                  <a:extLst>
                    <a:ext uri="{9D8B030D-6E8A-4147-A177-3AD203B41FA5}">
                      <a16:colId xmlns="" xmlns:a16="http://schemas.microsoft.com/office/drawing/2014/main" val="750935197"/>
                    </a:ext>
                  </a:extLst>
                </a:gridCol>
                <a:gridCol w="2628900">
                  <a:extLst>
                    <a:ext uri="{9D8B030D-6E8A-4147-A177-3AD203B41FA5}">
                      <a16:colId xmlns="" xmlns:a16="http://schemas.microsoft.com/office/drawing/2014/main" val="2424655363"/>
                    </a:ext>
                  </a:extLst>
                </a:gridCol>
                <a:gridCol w="6103406">
                  <a:extLst>
                    <a:ext uri="{9D8B030D-6E8A-4147-A177-3AD203B41FA5}">
                      <a16:colId xmlns="" xmlns:a16="http://schemas.microsoft.com/office/drawing/2014/main" val="1176608311"/>
                    </a:ext>
                  </a:extLst>
                </a:gridCol>
              </a:tblGrid>
              <a:tr h="128577">
                <a:tc>
                  <a:txBody>
                    <a:bodyPr/>
                    <a:lstStyle/>
                    <a:p>
                      <a:r>
                        <a:rPr lang="en-US" dirty="0"/>
                        <a:t>Data requirements</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 xmlns:a16="http://schemas.microsoft.com/office/drawing/2014/main" val="1421211125"/>
                  </a:ext>
                </a:extLst>
              </a:tr>
              <a:tr h="203580">
                <a:tc>
                  <a:txBody>
                    <a:bodyPr/>
                    <a:lstStyle/>
                    <a:p>
                      <a:r>
                        <a:rPr lang="en-US" sz="1600" dirty="0"/>
                        <a:t>Type</a:t>
                      </a:r>
                    </a:p>
                  </a:txBody>
                  <a:tcPr/>
                </a:tc>
                <a:tc>
                  <a:txBody>
                    <a:bodyPr/>
                    <a:lstStyle/>
                    <a:p>
                      <a:r>
                        <a:rPr lang="en-US" sz="1600" dirty="0"/>
                        <a:t>We have the right type of data for our research question.</a:t>
                      </a:r>
                    </a:p>
                  </a:txBody>
                  <a:tcPr/>
                </a:tc>
                <a:tc>
                  <a:txBody>
                    <a:bodyPr/>
                    <a:lstStyle/>
                    <a:p>
                      <a:r>
                        <a:rPr lang="en-US" sz="1600" dirty="0"/>
                        <a:t>Our ATS has historical application data (</a:t>
                      </a:r>
                      <a:r>
                        <a:rPr lang="en-US" sz="1600" dirty="0" err="1"/>
                        <a:t>e.g</a:t>
                      </a:r>
                      <a:r>
                        <a:rPr lang="en-US" sz="1600" dirty="0"/>
                        <a:t>,. resumes, completed application forms). Can we tie this to HRIS data to predict employee outcomes?</a:t>
                      </a:r>
                    </a:p>
                  </a:txBody>
                  <a:tcPr/>
                </a:tc>
                <a:extLst>
                  <a:ext uri="{0D108BD9-81ED-4DB2-BD59-A6C34878D82A}">
                    <a16:rowId xmlns="" xmlns:a16="http://schemas.microsoft.com/office/drawing/2014/main" val="299994414"/>
                  </a:ext>
                </a:extLst>
              </a:tr>
              <a:tr h="117862">
                <a:tc>
                  <a:txBody>
                    <a:bodyPr/>
                    <a:lstStyle/>
                    <a:p>
                      <a:r>
                        <a:rPr lang="en-US" sz="1600" dirty="0"/>
                        <a:t>Size</a:t>
                      </a:r>
                    </a:p>
                  </a:txBody>
                  <a:tcPr/>
                </a:tc>
                <a:tc>
                  <a:txBody>
                    <a:bodyPr/>
                    <a:lstStyle/>
                    <a:p>
                      <a:r>
                        <a:rPr lang="en-US" sz="1600" dirty="0"/>
                        <a:t>We have enough data.</a:t>
                      </a:r>
                    </a:p>
                  </a:txBody>
                  <a:tcPr/>
                </a:tc>
                <a:tc>
                  <a:txBody>
                    <a:bodyPr/>
                    <a:lstStyle/>
                    <a:p>
                      <a:r>
                        <a:rPr lang="en-US" sz="1600" dirty="0"/>
                        <a:t>The sample size is at least 10 times larger than the number of predictor variables that we expect.</a:t>
                      </a:r>
                    </a:p>
                  </a:txBody>
                  <a:tcPr/>
                </a:tc>
                <a:extLst>
                  <a:ext uri="{0D108BD9-81ED-4DB2-BD59-A6C34878D82A}">
                    <a16:rowId xmlns="" xmlns:a16="http://schemas.microsoft.com/office/drawing/2014/main" val="1109881360"/>
                  </a:ext>
                </a:extLst>
              </a:tr>
              <a:tr h="117862">
                <a:tc>
                  <a:txBody>
                    <a:bodyPr/>
                    <a:lstStyle/>
                    <a:p>
                      <a:r>
                        <a:rPr lang="en-US" sz="1600" dirty="0"/>
                        <a:t>Completeness</a:t>
                      </a:r>
                    </a:p>
                  </a:txBody>
                  <a:tcPr/>
                </a:tc>
                <a:tc>
                  <a:txBody>
                    <a:bodyPr/>
                    <a:lstStyle/>
                    <a:p>
                      <a:r>
                        <a:rPr lang="en-US" sz="1600" dirty="0"/>
                        <a:t>We have all of the data we need.</a:t>
                      </a:r>
                    </a:p>
                  </a:txBody>
                  <a:tcPr/>
                </a:tc>
                <a:tc>
                  <a:txBody>
                    <a:bodyPr/>
                    <a:lstStyle/>
                    <a:p>
                      <a:r>
                        <a:rPr lang="en-US" sz="1600" dirty="0"/>
                        <a:t>Degree type is missing for 80% of applicants, whereas school name is missing for only 15%.</a:t>
                      </a:r>
                    </a:p>
                  </a:txBody>
                  <a:tcPr/>
                </a:tc>
                <a:extLst>
                  <a:ext uri="{0D108BD9-81ED-4DB2-BD59-A6C34878D82A}">
                    <a16:rowId xmlns="" xmlns:a16="http://schemas.microsoft.com/office/drawing/2014/main" val="4000643118"/>
                  </a:ext>
                </a:extLst>
              </a:tr>
              <a:tr h="117862">
                <a:tc>
                  <a:txBody>
                    <a:bodyPr/>
                    <a:lstStyle/>
                    <a:p>
                      <a:r>
                        <a:rPr lang="en-US" sz="1600" dirty="0"/>
                        <a:t>Consistency</a:t>
                      </a:r>
                    </a:p>
                  </a:txBody>
                  <a:tcPr/>
                </a:tc>
                <a:tc>
                  <a:txBody>
                    <a:bodyPr/>
                    <a:lstStyle/>
                    <a:p>
                      <a:r>
                        <a:rPr lang="en-US" sz="1600" dirty="0"/>
                        <a:t>We have data that was collected in a consistent fashion.</a:t>
                      </a:r>
                    </a:p>
                  </a:txBody>
                  <a:tcPr/>
                </a:tc>
                <a:tc>
                  <a:txBody>
                    <a:bodyPr/>
                    <a:lstStyle/>
                    <a:p>
                      <a:r>
                        <a:rPr lang="en-US" sz="1600" dirty="0"/>
                        <a:t>The same performance rating scale was used to rate all employees in the sample.</a:t>
                      </a:r>
                    </a:p>
                  </a:txBody>
                  <a:tcPr/>
                </a:tc>
                <a:extLst>
                  <a:ext uri="{0D108BD9-81ED-4DB2-BD59-A6C34878D82A}">
                    <a16:rowId xmlns="" xmlns:a16="http://schemas.microsoft.com/office/drawing/2014/main" val="3210056833"/>
                  </a:ext>
                </a:extLst>
              </a:tr>
              <a:tr h="117862">
                <a:tc>
                  <a:txBody>
                    <a:bodyPr/>
                    <a:lstStyle/>
                    <a:p>
                      <a:r>
                        <a:rPr lang="en-US" sz="1600" dirty="0"/>
                        <a:t>Validity</a:t>
                      </a:r>
                    </a:p>
                  </a:txBody>
                  <a:tcPr/>
                </a:tc>
                <a:tc>
                  <a:txBody>
                    <a:bodyPr/>
                    <a:lstStyle/>
                    <a:p>
                      <a:r>
                        <a:rPr lang="en-US" sz="1600" dirty="0"/>
                        <a:t>Our data is accurate. </a:t>
                      </a:r>
                    </a:p>
                  </a:txBody>
                  <a:tcPr/>
                </a:tc>
                <a:tc>
                  <a:txBody>
                    <a:bodyPr/>
                    <a:lstStyle/>
                    <a:p>
                      <a:r>
                        <a:rPr lang="en-US" sz="1600" dirty="0"/>
                        <a:t>Only 85% of the current job titles are correct.</a:t>
                      </a:r>
                    </a:p>
                  </a:txBody>
                  <a:tcPr/>
                </a:tc>
                <a:extLst>
                  <a:ext uri="{0D108BD9-81ED-4DB2-BD59-A6C34878D82A}">
                    <a16:rowId xmlns="" xmlns:a16="http://schemas.microsoft.com/office/drawing/2014/main" val="2284811705"/>
                  </a:ext>
                </a:extLst>
              </a:tr>
              <a:tr h="117862">
                <a:tc>
                  <a:txBody>
                    <a:bodyPr/>
                    <a:lstStyle/>
                    <a:p>
                      <a:r>
                        <a:rPr lang="en-US" sz="1600" dirty="0"/>
                        <a:t>Timeliness</a:t>
                      </a:r>
                    </a:p>
                  </a:txBody>
                  <a:tcPr/>
                </a:tc>
                <a:tc>
                  <a:txBody>
                    <a:bodyPr/>
                    <a:lstStyle/>
                    <a:p>
                      <a:r>
                        <a:rPr lang="en-US" sz="1600" dirty="0"/>
                        <a:t>Our data is recent and relevant.</a:t>
                      </a:r>
                    </a:p>
                  </a:txBody>
                  <a:tcPr/>
                </a:tc>
                <a:tc>
                  <a:txBody>
                    <a:bodyPr/>
                    <a:lstStyle/>
                    <a:p>
                      <a:r>
                        <a:rPr lang="en-US" sz="1600" dirty="0"/>
                        <a:t>Relationships among employee data from the past decade may not be true today.</a:t>
                      </a:r>
                    </a:p>
                  </a:txBody>
                  <a:tcPr/>
                </a:tc>
                <a:extLst>
                  <a:ext uri="{0D108BD9-81ED-4DB2-BD59-A6C34878D82A}">
                    <a16:rowId xmlns="" xmlns:a16="http://schemas.microsoft.com/office/drawing/2014/main" val="2003864057"/>
                  </a:ext>
                </a:extLst>
              </a:tr>
              <a:tr h="117862">
                <a:tc>
                  <a:txBody>
                    <a:bodyPr/>
                    <a:lstStyle/>
                    <a:p>
                      <a:r>
                        <a:rPr lang="en-US" sz="1600" dirty="0"/>
                        <a:t>Uniqueness</a:t>
                      </a:r>
                    </a:p>
                  </a:txBody>
                  <a:tcPr/>
                </a:tc>
                <a:tc>
                  <a:txBody>
                    <a:bodyPr/>
                    <a:lstStyle/>
                    <a:p>
                      <a:r>
                        <a:rPr lang="en-US" sz="1600" dirty="0"/>
                        <a:t>Our data is free from illegitimate multiple entries.</a:t>
                      </a:r>
                    </a:p>
                  </a:txBody>
                  <a:tcPr/>
                </a:tc>
                <a:tc>
                  <a:txBody>
                    <a:bodyPr/>
                    <a:lstStyle/>
                    <a:p>
                      <a:r>
                        <a:rPr lang="en-US" sz="1600" dirty="0"/>
                        <a:t>There are multiple records of the same applicant for the same job posting.</a:t>
                      </a:r>
                    </a:p>
                  </a:txBody>
                  <a:tcPr/>
                </a:tc>
                <a:extLst>
                  <a:ext uri="{0D108BD9-81ED-4DB2-BD59-A6C34878D82A}">
                    <a16:rowId xmlns="" xmlns:a16="http://schemas.microsoft.com/office/drawing/2014/main" val="3901190895"/>
                  </a:ext>
                </a:extLst>
              </a:tr>
            </a:tbl>
          </a:graphicData>
        </a:graphic>
      </p:graphicFrame>
    </p:spTree>
    <p:extLst>
      <p:ext uri="{BB962C8B-B14F-4D97-AF65-F5344CB8AC3E}">
        <p14:creationId xmlns:p14="http://schemas.microsoft.com/office/powerpoint/2010/main" val="1169660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75DBCF-81D3-4440-AA45-42D1BD6AAFC8}"/>
              </a:ext>
            </a:extLst>
          </p:cNvPr>
          <p:cNvSpPr>
            <a:spLocks noGrp="1"/>
          </p:cNvSpPr>
          <p:nvPr>
            <p:ph type="title"/>
          </p:nvPr>
        </p:nvSpPr>
        <p:spPr/>
        <p:txBody>
          <a:bodyPr/>
          <a:lstStyle/>
          <a:p>
            <a:r>
              <a:rPr lang="en-US" dirty="0"/>
              <a:t>The Majority of HR Data is Unstructured</a:t>
            </a:r>
          </a:p>
        </p:txBody>
      </p:sp>
      <p:sp>
        <p:nvSpPr>
          <p:cNvPr id="3" name="Content Placeholder 2">
            <a:extLst>
              <a:ext uri="{FF2B5EF4-FFF2-40B4-BE49-F238E27FC236}">
                <a16:creationId xmlns="" xmlns:a16="http://schemas.microsoft.com/office/drawing/2014/main" id="{4A1D05D5-EB33-4B5B-9AE0-9742226756FE}"/>
              </a:ext>
            </a:extLst>
          </p:cNvPr>
          <p:cNvSpPr>
            <a:spLocks noGrp="1"/>
          </p:cNvSpPr>
          <p:nvPr>
            <p:ph idx="1"/>
          </p:nvPr>
        </p:nvSpPr>
        <p:spPr>
          <a:xfrm>
            <a:off x="615951" y="1355635"/>
            <a:ext cx="9200193" cy="683477"/>
          </a:xfrm>
        </p:spPr>
        <p:txBody>
          <a:bodyPr/>
          <a:lstStyle/>
          <a:p>
            <a:pPr marL="342900" indent="-342900">
              <a:buFont typeface="Arial" panose="020B0604020202020204" pitchFamily="34" charset="0"/>
              <a:buChar char="•"/>
            </a:pPr>
            <a:r>
              <a:rPr lang="en-US" b="1" dirty="0"/>
              <a:t>Up to 85% of HR data is unstructured (IDC)</a:t>
            </a:r>
          </a:p>
        </p:txBody>
      </p:sp>
      <p:sp>
        <p:nvSpPr>
          <p:cNvPr id="4" name="Footer Placeholder 3">
            <a:extLst>
              <a:ext uri="{FF2B5EF4-FFF2-40B4-BE49-F238E27FC236}">
                <a16:creationId xmlns="" xmlns:a16="http://schemas.microsoft.com/office/drawing/2014/main" id="{AC273F21-2810-438B-A3CE-3698B3466A95}"/>
              </a:ext>
            </a:extLst>
          </p:cNvPr>
          <p:cNvSpPr>
            <a:spLocks noGrp="1"/>
          </p:cNvSpPr>
          <p:nvPr>
            <p:ph type="ftr" sz="quarter" idx="3"/>
          </p:nvPr>
        </p:nvSpPr>
        <p:spPr>
          <a:xfrm>
            <a:off x="2869582" y="6186191"/>
            <a:ext cx="8719169" cy="448786"/>
          </a:xfrm>
        </p:spPr>
        <p:txBody>
          <a:bodyPr/>
          <a:lstStyle/>
          <a:p>
            <a:pPr>
              <a:defRPr/>
            </a:pPr>
            <a:r>
              <a:rPr lang="en-US" sz="800" dirty="0"/>
              <a:t>© 2018 SHL and/or its affiliates. All rights reserved.</a:t>
            </a:r>
          </a:p>
        </p:txBody>
      </p:sp>
      <p:sp>
        <p:nvSpPr>
          <p:cNvPr id="5" name="Rectangle 4">
            <a:extLst>
              <a:ext uri="{FF2B5EF4-FFF2-40B4-BE49-F238E27FC236}">
                <a16:creationId xmlns="" xmlns:a16="http://schemas.microsoft.com/office/drawing/2014/main" id="{18183D29-8E04-4397-879D-25148FEBCCB4}"/>
              </a:ext>
            </a:extLst>
          </p:cNvPr>
          <p:cNvSpPr/>
          <p:nvPr/>
        </p:nvSpPr>
        <p:spPr bwMode="auto">
          <a:xfrm>
            <a:off x="3568350" y="2230268"/>
            <a:ext cx="6509857" cy="1225296"/>
          </a:xfrm>
          <a:prstGeom prst="rect">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Isosceles Triangle 5">
            <a:extLst>
              <a:ext uri="{FF2B5EF4-FFF2-40B4-BE49-F238E27FC236}">
                <a16:creationId xmlns="" xmlns:a16="http://schemas.microsoft.com/office/drawing/2014/main" id="{D085812B-CF63-40DC-9DA6-509F511804F1}"/>
              </a:ext>
            </a:extLst>
          </p:cNvPr>
          <p:cNvSpPr/>
          <p:nvPr/>
        </p:nvSpPr>
        <p:spPr bwMode="auto">
          <a:xfrm rot="5400000">
            <a:off x="10220831" y="2087645"/>
            <a:ext cx="1225296" cy="1510545"/>
          </a:xfrm>
          <a:prstGeom prst="triangle">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 xmlns:a16="http://schemas.microsoft.com/office/drawing/2014/main" id="{5C574268-3832-4366-8364-91AB210DB728}"/>
              </a:ext>
            </a:extLst>
          </p:cNvPr>
          <p:cNvSpPr txBox="1"/>
          <p:nvPr/>
        </p:nvSpPr>
        <p:spPr bwMode="auto">
          <a:xfrm>
            <a:off x="4803225" y="2817603"/>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description</a:t>
            </a:r>
          </a:p>
        </p:txBody>
      </p:sp>
      <p:sp>
        <p:nvSpPr>
          <p:cNvPr id="8" name="TextBox 7">
            <a:extLst>
              <a:ext uri="{FF2B5EF4-FFF2-40B4-BE49-F238E27FC236}">
                <a16:creationId xmlns="" xmlns:a16="http://schemas.microsoft.com/office/drawing/2014/main" id="{EF9A7C2A-F8C2-4F92-89B9-78A39FA819D8}"/>
              </a:ext>
            </a:extLst>
          </p:cNvPr>
          <p:cNvSpPr txBox="1"/>
          <p:nvPr/>
        </p:nvSpPr>
        <p:spPr bwMode="auto">
          <a:xfrm>
            <a:off x="3688664" y="2807570"/>
            <a:ext cx="994247"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analysis</a:t>
            </a:r>
          </a:p>
        </p:txBody>
      </p:sp>
      <p:sp>
        <p:nvSpPr>
          <p:cNvPr id="9" name="TextBox 8">
            <a:extLst>
              <a:ext uri="{FF2B5EF4-FFF2-40B4-BE49-F238E27FC236}">
                <a16:creationId xmlns="" xmlns:a16="http://schemas.microsoft.com/office/drawing/2014/main" id="{54996C22-9F9A-453A-B407-0C2396C43E2E}"/>
              </a:ext>
            </a:extLst>
          </p:cNvPr>
          <p:cNvSpPr txBox="1"/>
          <p:nvPr/>
        </p:nvSpPr>
        <p:spPr bwMode="auto">
          <a:xfrm>
            <a:off x="6166997" y="2817604"/>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Application</a:t>
            </a:r>
          </a:p>
        </p:txBody>
      </p:sp>
      <p:sp>
        <p:nvSpPr>
          <p:cNvPr id="10" name="TextBox 9">
            <a:extLst>
              <a:ext uri="{FF2B5EF4-FFF2-40B4-BE49-F238E27FC236}">
                <a16:creationId xmlns="" xmlns:a16="http://schemas.microsoft.com/office/drawing/2014/main" id="{71DB03EF-D8E5-4F45-86B1-1C774B0DB3C1}"/>
              </a:ext>
            </a:extLst>
          </p:cNvPr>
          <p:cNvSpPr txBox="1"/>
          <p:nvPr/>
        </p:nvSpPr>
        <p:spPr bwMode="auto">
          <a:xfrm>
            <a:off x="7331376" y="2807248"/>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Assessment</a:t>
            </a:r>
          </a:p>
        </p:txBody>
      </p:sp>
      <p:sp>
        <p:nvSpPr>
          <p:cNvPr id="11" name="TextBox 10">
            <a:extLst>
              <a:ext uri="{FF2B5EF4-FFF2-40B4-BE49-F238E27FC236}">
                <a16:creationId xmlns="" xmlns:a16="http://schemas.microsoft.com/office/drawing/2014/main" id="{CCCE42AD-93B5-4ADC-B3E5-6DDF6C8322FB}"/>
              </a:ext>
            </a:extLst>
          </p:cNvPr>
          <p:cNvSpPr txBox="1"/>
          <p:nvPr/>
        </p:nvSpPr>
        <p:spPr bwMode="auto">
          <a:xfrm>
            <a:off x="8560825" y="280226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Surveys</a:t>
            </a:r>
          </a:p>
        </p:txBody>
      </p:sp>
      <p:sp>
        <p:nvSpPr>
          <p:cNvPr id="12" name="TextBox 11">
            <a:extLst>
              <a:ext uri="{FF2B5EF4-FFF2-40B4-BE49-F238E27FC236}">
                <a16:creationId xmlns="" xmlns:a16="http://schemas.microsoft.com/office/drawing/2014/main" id="{AA3392CA-5773-4986-9258-7A66F51ECC13}"/>
              </a:ext>
            </a:extLst>
          </p:cNvPr>
          <p:cNvSpPr txBox="1"/>
          <p:nvPr/>
        </p:nvSpPr>
        <p:spPr bwMode="auto">
          <a:xfrm>
            <a:off x="9564022" y="2797286"/>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Performance</a:t>
            </a:r>
          </a:p>
        </p:txBody>
      </p:sp>
      <p:sp>
        <p:nvSpPr>
          <p:cNvPr id="13" name="TextBox 12">
            <a:extLst>
              <a:ext uri="{FF2B5EF4-FFF2-40B4-BE49-F238E27FC236}">
                <a16:creationId xmlns="" xmlns:a16="http://schemas.microsoft.com/office/drawing/2014/main" id="{5C762FFF-2FD3-45BD-946B-3BCBBB2CCFAA}"/>
              </a:ext>
            </a:extLst>
          </p:cNvPr>
          <p:cNvSpPr txBox="1"/>
          <p:nvPr/>
        </p:nvSpPr>
        <p:spPr bwMode="auto">
          <a:xfrm>
            <a:off x="10753932" y="2792305"/>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Exit</a:t>
            </a:r>
          </a:p>
        </p:txBody>
      </p:sp>
      <p:sp>
        <p:nvSpPr>
          <p:cNvPr id="15" name="Rectangle 14">
            <a:extLst>
              <a:ext uri="{FF2B5EF4-FFF2-40B4-BE49-F238E27FC236}">
                <a16:creationId xmlns="" xmlns:a16="http://schemas.microsoft.com/office/drawing/2014/main" id="{0E498E24-9ECB-40D3-AAF4-040B09E466D4}"/>
              </a:ext>
            </a:extLst>
          </p:cNvPr>
          <p:cNvSpPr/>
          <p:nvPr/>
        </p:nvSpPr>
        <p:spPr bwMode="auto">
          <a:xfrm>
            <a:off x="3568350" y="2234040"/>
            <a:ext cx="4575859"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Pre-hire</a:t>
            </a:r>
          </a:p>
        </p:txBody>
      </p:sp>
      <p:sp>
        <p:nvSpPr>
          <p:cNvPr id="16" name="Rectangle 15">
            <a:extLst>
              <a:ext uri="{FF2B5EF4-FFF2-40B4-BE49-F238E27FC236}">
                <a16:creationId xmlns="" xmlns:a16="http://schemas.microsoft.com/office/drawing/2014/main" id="{5DFE5BCC-308E-44FD-8C54-D855F5DB354A}"/>
              </a:ext>
            </a:extLst>
          </p:cNvPr>
          <p:cNvSpPr/>
          <p:nvPr/>
        </p:nvSpPr>
        <p:spPr bwMode="auto">
          <a:xfrm>
            <a:off x="8210454" y="2230266"/>
            <a:ext cx="1867751"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Post-hire</a:t>
            </a:r>
          </a:p>
        </p:txBody>
      </p:sp>
      <p:sp>
        <p:nvSpPr>
          <p:cNvPr id="20" name="Isosceles Triangle 19">
            <a:extLst>
              <a:ext uri="{FF2B5EF4-FFF2-40B4-BE49-F238E27FC236}">
                <a16:creationId xmlns="" xmlns:a16="http://schemas.microsoft.com/office/drawing/2014/main" id="{2880B81E-C9F4-4FD2-9288-0E7215E63A26}"/>
              </a:ext>
            </a:extLst>
          </p:cNvPr>
          <p:cNvSpPr/>
          <p:nvPr/>
        </p:nvSpPr>
        <p:spPr bwMode="auto">
          <a:xfrm>
            <a:off x="3859077" y="4167913"/>
            <a:ext cx="4100195" cy="1820743"/>
          </a:xfrm>
          <a:prstGeom prst="triangl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Isosceles Triangle 21">
            <a:extLst>
              <a:ext uri="{FF2B5EF4-FFF2-40B4-BE49-F238E27FC236}">
                <a16:creationId xmlns="" xmlns:a16="http://schemas.microsoft.com/office/drawing/2014/main" id="{A1F96C21-B1B8-48C2-93C3-8B930E3C94B2}"/>
              </a:ext>
            </a:extLst>
          </p:cNvPr>
          <p:cNvSpPr/>
          <p:nvPr/>
        </p:nvSpPr>
        <p:spPr bwMode="auto">
          <a:xfrm rot="13016497">
            <a:off x="5427701" y="4271679"/>
            <a:ext cx="394515" cy="450282"/>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 xmlns:a16="http://schemas.microsoft.com/office/drawing/2014/main" id="{F9B7353D-631F-48A4-A613-0E467973BAB0}"/>
              </a:ext>
            </a:extLst>
          </p:cNvPr>
          <p:cNvSpPr/>
          <p:nvPr/>
        </p:nvSpPr>
        <p:spPr bwMode="auto">
          <a:xfrm>
            <a:off x="5511529" y="4167911"/>
            <a:ext cx="873292" cy="252711"/>
          </a:xfrm>
          <a:prstGeom prst="rect">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Isosceles Triangle 23">
            <a:extLst>
              <a:ext uri="{FF2B5EF4-FFF2-40B4-BE49-F238E27FC236}">
                <a16:creationId xmlns="" xmlns:a16="http://schemas.microsoft.com/office/drawing/2014/main" id="{85E9E772-92FE-47D6-8F82-967490DB0A88}"/>
              </a:ext>
            </a:extLst>
          </p:cNvPr>
          <p:cNvSpPr/>
          <p:nvPr/>
        </p:nvSpPr>
        <p:spPr bwMode="auto">
          <a:xfrm rot="10800000">
            <a:off x="5606312" y="4220660"/>
            <a:ext cx="394515" cy="450282"/>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Isosceles Triangle 24">
            <a:extLst>
              <a:ext uri="{FF2B5EF4-FFF2-40B4-BE49-F238E27FC236}">
                <a16:creationId xmlns="" xmlns:a16="http://schemas.microsoft.com/office/drawing/2014/main" id="{27B98A72-401A-4B02-814F-9A035A507547}"/>
              </a:ext>
            </a:extLst>
          </p:cNvPr>
          <p:cNvSpPr/>
          <p:nvPr/>
        </p:nvSpPr>
        <p:spPr bwMode="auto">
          <a:xfrm rot="8871131">
            <a:off x="6011260" y="4210232"/>
            <a:ext cx="273899" cy="582091"/>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Isosceles Triangle 25">
            <a:extLst>
              <a:ext uri="{FF2B5EF4-FFF2-40B4-BE49-F238E27FC236}">
                <a16:creationId xmlns="" xmlns:a16="http://schemas.microsoft.com/office/drawing/2014/main" id="{E91A1B45-2EB1-41CC-80D8-BA7931A9E065}"/>
              </a:ext>
            </a:extLst>
          </p:cNvPr>
          <p:cNvSpPr/>
          <p:nvPr/>
        </p:nvSpPr>
        <p:spPr bwMode="auto">
          <a:xfrm rot="10203821">
            <a:off x="5804961" y="4085600"/>
            <a:ext cx="273899" cy="582091"/>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1" name="Picture 20">
            <a:extLst>
              <a:ext uri="{FF2B5EF4-FFF2-40B4-BE49-F238E27FC236}">
                <a16:creationId xmlns="" xmlns:a16="http://schemas.microsoft.com/office/drawing/2014/main" id="{D8F20B8C-2435-40BC-A310-103BF64E82C7}"/>
              </a:ext>
            </a:extLst>
          </p:cNvPr>
          <p:cNvPicPr>
            <a:picLocks noChangeAspect="1"/>
          </p:cNvPicPr>
          <p:nvPr/>
        </p:nvPicPr>
        <p:blipFill rotWithShape="1">
          <a:blip r:embed="rId3"/>
          <a:srcRect b="4981"/>
          <a:stretch/>
        </p:blipFill>
        <p:spPr>
          <a:xfrm>
            <a:off x="5440744" y="4032544"/>
            <a:ext cx="873292" cy="439297"/>
          </a:xfrm>
          <a:prstGeom prst="rect">
            <a:avLst/>
          </a:prstGeom>
          <a:ln>
            <a:solidFill>
              <a:schemeClr val="bg1"/>
            </a:solidFill>
          </a:ln>
        </p:spPr>
      </p:pic>
      <p:sp>
        <p:nvSpPr>
          <p:cNvPr id="138" name="TextBox 137">
            <a:extLst>
              <a:ext uri="{FF2B5EF4-FFF2-40B4-BE49-F238E27FC236}">
                <a16:creationId xmlns="" xmlns:a16="http://schemas.microsoft.com/office/drawing/2014/main" id="{1E88FBC6-B5DF-47A0-A5DB-8CD96FB60E41}"/>
              </a:ext>
            </a:extLst>
          </p:cNvPr>
          <p:cNvSpPr txBox="1"/>
          <p:nvPr/>
        </p:nvSpPr>
        <p:spPr bwMode="auto">
          <a:xfrm>
            <a:off x="5314765" y="5172662"/>
            <a:ext cx="1481319"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3600" dirty="0">
                <a:solidFill>
                  <a:schemeClr val="bg1"/>
                </a:solidFill>
              </a:rPr>
              <a:t>TEXT</a:t>
            </a:r>
          </a:p>
        </p:txBody>
      </p:sp>
      <p:sp>
        <p:nvSpPr>
          <p:cNvPr id="14" name="TextBox 13">
            <a:extLst>
              <a:ext uri="{FF2B5EF4-FFF2-40B4-BE49-F238E27FC236}">
                <a16:creationId xmlns="" xmlns:a16="http://schemas.microsoft.com/office/drawing/2014/main" id="{A97A16F8-6CCB-4D85-964D-BEF4328A8ACA}"/>
              </a:ext>
            </a:extLst>
          </p:cNvPr>
          <p:cNvSpPr txBox="1"/>
          <p:nvPr/>
        </p:nvSpPr>
        <p:spPr bwMode="auto">
          <a:xfrm>
            <a:off x="1170511" y="2417293"/>
            <a:ext cx="2471426"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Text is produced throughout the employee lifecycle.</a:t>
            </a:r>
          </a:p>
        </p:txBody>
      </p:sp>
    </p:spTree>
    <p:extLst>
      <p:ext uri="{BB962C8B-B14F-4D97-AF65-F5344CB8AC3E}">
        <p14:creationId xmlns:p14="http://schemas.microsoft.com/office/powerpoint/2010/main" val="38681166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FA3085-967A-4BCE-8286-9ED495EAD9AF}"/>
              </a:ext>
            </a:extLst>
          </p:cNvPr>
          <p:cNvSpPr>
            <a:spLocks noGrp="1"/>
          </p:cNvSpPr>
          <p:nvPr>
            <p:ph type="title"/>
          </p:nvPr>
        </p:nvSpPr>
        <p:spPr/>
        <p:txBody>
          <a:bodyPr/>
          <a:lstStyle/>
          <a:p>
            <a:r>
              <a:rPr lang="en-US" dirty="0"/>
              <a:t>Activity 7: Risk Considerations</a:t>
            </a:r>
          </a:p>
        </p:txBody>
      </p:sp>
      <p:sp>
        <p:nvSpPr>
          <p:cNvPr id="3" name="Content Placeholder 2">
            <a:extLst>
              <a:ext uri="{FF2B5EF4-FFF2-40B4-BE49-F238E27FC236}">
                <a16:creationId xmlns="" xmlns:a16="http://schemas.microsoft.com/office/drawing/2014/main" id="{09ECDF10-0ACB-4F9F-9E8E-D0A66F99818B}"/>
              </a:ext>
            </a:extLst>
          </p:cNvPr>
          <p:cNvSpPr>
            <a:spLocks noGrp="1"/>
          </p:cNvSpPr>
          <p:nvPr>
            <p:ph idx="1"/>
          </p:nvPr>
        </p:nvSpPr>
        <p:spPr/>
        <p:txBody>
          <a:bodyPr/>
          <a:lstStyle/>
          <a:p>
            <a:r>
              <a:rPr lang="en-US" sz="1800" b="1" dirty="0"/>
              <a:t>Legal risks</a:t>
            </a:r>
          </a:p>
          <a:p>
            <a:pPr marL="285750" indent="-285750">
              <a:buFont typeface="Wingdings" panose="05000000000000000000" pitchFamily="2" charset="2"/>
              <a:buChar char="§"/>
            </a:pPr>
            <a:r>
              <a:rPr lang="en-US" sz="1800" dirty="0"/>
              <a:t>Two key considerations are the legal regulations regarding </a:t>
            </a:r>
            <a:r>
              <a:rPr lang="en-US" sz="1800" b="1" dirty="0"/>
              <a:t>employee or candidate assessment </a:t>
            </a:r>
            <a:r>
              <a:rPr lang="en-US" sz="1800" dirty="0"/>
              <a:t>and </a:t>
            </a:r>
            <a:r>
              <a:rPr lang="en-US" sz="1800" b="1" dirty="0"/>
              <a:t>data protection</a:t>
            </a:r>
            <a:r>
              <a:rPr lang="en-US" sz="1800" dirty="0"/>
              <a:t>. These regulations will </a:t>
            </a:r>
            <a:r>
              <a:rPr lang="en-US" sz="1800" b="1" dirty="0"/>
              <a:t>vary by location</a:t>
            </a:r>
            <a:r>
              <a:rPr lang="en-US" sz="1800" dirty="0"/>
              <a:t>. The United States and Europe represent some nations with very stringent laws on assessment and data protection, respectively. </a:t>
            </a:r>
          </a:p>
          <a:p>
            <a:r>
              <a:rPr lang="en-US" sz="1800" b="1" dirty="0"/>
              <a:t>Ethical risks</a:t>
            </a:r>
          </a:p>
          <a:p>
            <a:pPr marL="285750" indent="-285750">
              <a:buFont typeface="Wingdings" panose="05000000000000000000" pitchFamily="2" charset="2"/>
              <a:buChar char="§"/>
            </a:pPr>
            <a:r>
              <a:rPr lang="en-US" sz="1800" dirty="0"/>
              <a:t>A core consideration in this category is in regard to </a:t>
            </a:r>
            <a:r>
              <a:rPr lang="en-US" sz="1800" b="1" dirty="0"/>
              <a:t>transparency</a:t>
            </a:r>
            <a:r>
              <a:rPr lang="en-US" sz="1800" dirty="0"/>
              <a:t>. It is important that people understand what data is being collected and used about them. Ideally, they should be able to view and correct any external information used to make an employment decision. </a:t>
            </a:r>
          </a:p>
          <a:p>
            <a:r>
              <a:rPr lang="en-US" sz="1800" b="1" dirty="0"/>
              <a:t>Brand reputation risks</a:t>
            </a:r>
          </a:p>
          <a:p>
            <a:pPr marL="285750" indent="-285750">
              <a:buFont typeface="Wingdings" panose="05000000000000000000" pitchFamily="2" charset="2"/>
              <a:buChar char="§"/>
            </a:pPr>
            <a:r>
              <a:rPr lang="en-US" sz="1800" dirty="0"/>
              <a:t>Consider any risks that might be associated with brand reputation. For example, a </a:t>
            </a:r>
            <a:r>
              <a:rPr lang="en-US" sz="1800" b="1" dirty="0"/>
              <a:t>data breach </a:t>
            </a:r>
            <a:r>
              <a:rPr lang="en-US" sz="1800" dirty="0"/>
              <a:t>or </a:t>
            </a:r>
            <a:r>
              <a:rPr lang="en-US" sz="1800" b="1" dirty="0"/>
              <a:t>biased algorithm </a:t>
            </a:r>
            <a:r>
              <a:rPr lang="en-US" sz="1800" dirty="0"/>
              <a:t>can have consequences that extend beyond the HR function and </a:t>
            </a:r>
            <a:r>
              <a:rPr lang="en-US" sz="1800" b="1" dirty="0"/>
              <a:t>impact the larger business</a:t>
            </a:r>
            <a:r>
              <a:rPr lang="en-US" sz="1800" dirty="0"/>
              <a:t>.</a:t>
            </a:r>
          </a:p>
          <a:p>
            <a:pPr marL="285750" indent="-285750">
              <a:buFont typeface="Arial" panose="020B0604020202020204" pitchFamily="34" charset="0"/>
              <a:buChar char="•"/>
            </a:pPr>
            <a:endParaRPr lang="en-US" sz="1800" dirty="0"/>
          </a:p>
        </p:txBody>
      </p:sp>
      <p:sp>
        <p:nvSpPr>
          <p:cNvPr id="4" name="Footer Placeholder 3">
            <a:extLst>
              <a:ext uri="{FF2B5EF4-FFF2-40B4-BE49-F238E27FC236}">
                <a16:creationId xmlns="" xmlns:a16="http://schemas.microsoft.com/office/drawing/2014/main" id="{0A15517F-6557-4663-A6B6-48FBAF855AA2}"/>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4094122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 xmlns:a16="http://schemas.microsoft.com/office/drawing/2014/main" id="{4BED093C-C0FF-4BC7-A143-7B55756CE1A1}"/>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Picture 4">
            <a:extLst>
              <a:ext uri="{FF2B5EF4-FFF2-40B4-BE49-F238E27FC236}">
                <a16:creationId xmlns="" xmlns:a16="http://schemas.microsoft.com/office/drawing/2014/main" id="{1EEA576B-3793-4977-B684-D6101BCC1353}"/>
              </a:ext>
            </a:extLst>
          </p:cNvPr>
          <p:cNvPicPr>
            <a:picLocks noChangeAspect="1"/>
          </p:cNvPicPr>
          <p:nvPr/>
        </p:nvPicPr>
        <p:blipFill rotWithShape="1">
          <a:blip r:embed="rId3"/>
          <a:srcRect b="50156"/>
          <a:stretch/>
        </p:blipFill>
        <p:spPr>
          <a:xfrm>
            <a:off x="156432" y="1621182"/>
            <a:ext cx="5938509" cy="3899646"/>
          </a:xfrm>
          <a:prstGeom prst="rect">
            <a:avLst/>
          </a:prstGeom>
        </p:spPr>
      </p:pic>
      <p:pic>
        <p:nvPicPr>
          <p:cNvPr id="6" name="Picture 5">
            <a:extLst>
              <a:ext uri="{FF2B5EF4-FFF2-40B4-BE49-F238E27FC236}">
                <a16:creationId xmlns="" xmlns:a16="http://schemas.microsoft.com/office/drawing/2014/main" id="{573D7C7C-AAC9-4287-A306-39526C44E31B}"/>
              </a:ext>
            </a:extLst>
          </p:cNvPr>
          <p:cNvPicPr>
            <a:picLocks noChangeAspect="1"/>
          </p:cNvPicPr>
          <p:nvPr/>
        </p:nvPicPr>
        <p:blipFill rotWithShape="1">
          <a:blip r:embed="rId3"/>
          <a:srcRect t="49498" b="1"/>
          <a:stretch/>
        </p:blipFill>
        <p:spPr>
          <a:xfrm>
            <a:off x="6204365" y="1658471"/>
            <a:ext cx="5861250" cy="3899646"/>
          </a:xfrm>
          <a:prstGeom prst="rect">
            <a:avLst/>
          </a:prstGeom>
        </p:spPr>
      </p:pic>
      <p:sp>
        <p:nvSpPr>
          <p:cNvPr id="7" name="Title 1">
            <a:extLst>
              <a:ext uri="{FF2B5EF4-FFF2-40B4-BE49-F238E27FC236}">
                <a16:creationId xmlns="" xmlns:a16="http://schemas.microsoft.com/office/drawing/2014/main" id="{D4928446-C568-4A2F-9149-FD7D3CD11058}"/>
              </a:ext>
            </a:extLst>
          </p:cNvPr>
          <p:cNvSpPr>
            <a:spLocks noGrp="1"/>
          </p:cNvSpPr>
          <p:nvPr>
            <p:ph type="title"/>
          </p:nvPr>
        </p:nvSpPr>
        <p:spPr>
          <a:xfrm>
            <a:off x="609600" y="361950"/>
            <a:ext cx="10970683" cy="593869"/>
          </a:xfrm>
        </p:spPr>
        <p:txBody>
          <a:bodyPr/>
          <a:lstStyle/>
          <a:p>
            <a:r>
              <a:rPr lang="en-US" dirty="0"/>
              <a:t>Activity 7: SHL Algorithmic Risk Framework</a:t>
            </a:r>
          </a:p>
        </p:txBody>
      </p:sp>
      <p:sp>
        <p:nvSpPr>
          <p:cNvPr id="2" name="Rectangle 1">
            <a:extLst>
              <a:ext uri="{FF2B5EF4-FFF2-40B4-BE49-F238E27FC236}">
                <a16:creationId xmlns="" xmlns:a16="http://schemas.microsoft.com/office/drawing/2014/main" id="{FEE3B0E2-6ECC-4B5F-85F8-A1F2D63800DC}"/>
              </a:ext>
            </a:extLst>
          </p:cNvPr>
          <p:cNvSpPr/>
          <p:nvPr/>
        </p:nvSpPr>
        <p:spPr bwMode="auto">
          <a:xfrm>
            <a:off x="2769833" y="4776186"/>
            <a:ext cx="3258105" cy="363985"/>
          </a:xfrm>
          <a:prstGeom prst="rect">
            <a:avLst/>
          </a:prstGeom>
          <a:noFill/>
          <a:ln w="571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 xmlns:a16="http://schemas.microsoft.com/office/drawing/2014/main" id="{E918A845-FDFF-4BCF-8F6D-5371297106E4}"/>
              </a:ext>
            </a:extLst>
          </p:cNvPr>
          <p:cNvSpPr/>
          <p:nvPr/>
        </p:nvSpPr>
        <p:spPr bwMode="auto">
          <a:xfrm>
            <a:off x="7662909" y="1621182"/>
            <a:ext cx="4372659" cy="500581"/>
          </a:xfrm>
          <a:prstGeom prst="rect">
            <a:avLst/>
          </a:prstGeom>
          <a:noFill/>
          <a:ln w="571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3794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76045C-4202-4234-8C4B-14730198E3BC}"/>
              </a:ext>
            </a:extLst>
          </p:cNvPr>
          <p:cNvSpPr>
            <a:spLocks noGrp="1"/>
          </p:cNvSpPr>
          <p:nvPr>
            <p:ph type="title"/>
          </p:nvPr>
        </p:nvSpPr>
        <p:spPr/>
        <p:txBody>
          <a:bodyPr/>
          <a:lstStyle/>
          <a:p>
            <a:r>
              <a:rPr lang="en-US" dirty="0">
                <a:solidFill>
                  <a:schemeClr val="accent1"/>
                </a:solidFill>
              </a:rPr>
              <a:t>Key Activities in Step 1 – Our Example</a:t>
            </a:r>
          </a:p>
        </p:txBody>
      </p:sp>
      <p:sp>
        <p:nvSpPr>
          <p:cNvPr id="3" name="Content Placeholder 2">
            <a:extLst>
              <a:ext uri="{FF2B5EF4-FFF2-40B4-BE49-F238E27FC236}">
                <a16:creationId xmlns="" xmlns:a16="http://schemas.microsoft.com/office/drawing/2014/main" id="{3CE3744A-9E53-4096-B58A-99A2C6F4BB48}"/>
              </a:ext>
            </a:extLst>
          </p:cNvPr>
          <p:cNvSpPr>
            <a:spLocks noGrp="1"/>
          </p:cNvSpPr>
          <p:nvPr>
            <p:ph idx="1"/>
          </p:nvPr>
        </p:nvSpPr>
        <p:spPr>
          <a:xfrm>
            <a:off x="607483" y="1359383"/>
            <a:ext cx="10972800" cy="4968846"/>
          </a:xfrm>
        </p:spPr>
        <p:txBody>
          <a:bodyPr/>
          <a:lstStyle/>
          <a:p>
            <a:pPr marL="228600" lvl="0" indent="-228600">
              <a:buFont typeface="+mj-lt"/>
              <a:buAutoNum type="arabicPeriod"/>
            </a:pPr>
            <a:r>
              <a:rPr lang="en-US" sz="1800" b="1" dirty="0"/>
              <a:t>Write out the problem/opportunity statement</a:t>
            </a:r>
          </a:p>
          <a:p>
            <a:r>
              <a:rPr lang="en-US" sz="1600" u="sng" dirty="0"/>
              <a:t>Employee engagement scores are declining, but drivers are staying the same. Investigate whether open text comments provide insight into unique drivers, and whether these drivers explain the decrease in engagement.</a:t>
            </a:r>
          </a:p>
          <a:p>
            <a:pPr lvl="0"/>
            <a:r>
              <a:rPr lang="en-US" sz="1800" b="1" dirty="0"/>
              <a:t>2. Define the scope of the project/NLP capability</a:t>
            </a:r>
          </a:p>
          <a:p>
            <a:pPr lvl="0"/>
            <a:r>
              <a:rPr lang="en-US" sz="1600" u="sng" dirty="0"/>
              <a:t>Text will be used to gather information about drivers only. We will not investigate relationships with personality or engagement itself. From a sub-sample of the population. This is a pilot study. Further evidence will be required. </a:t>
            </a:r>
          </a:p>
          <a:p>
            <a:pPr lvl="0"/>
            <a:r>
              <a:rPr lang="en-US" sz="1800" b="1" dirty="0"/>
              <a:t>3. Identify the goal(s) or target(s)</a:t>
            </a:r>
          </a:p>
          <a:p>
            <a:pPr lvl="0"/>
            <a:r>
              <a:rPr lang="en-US" sz="1600" i="1" u="sng" dirty="0"/>
              <a:t>Project goals</a:t>
            </a:r>
            <a:r>
              <a:rPr lang="en-US" sz="1600" u="sng" dirty="0"/>
              <a:t>: effective team work throughout the 6 steps, efficient use of time and resources, strong collaboration. </a:t>
            </a:r>
            <a:r>
              <a:rPr lang="en-US" sz="1600" i="1" u="sng" dirty="0"/>
              <a:t>Study goals</a:t>
            </a:r>
            <a:r>
              <a:rPr lang="en-US" sz="1600" u="sng" dirty="0"/>
              <a:t>: identifying whether open text comments can be used to identify unique drivers.</a:t>
            </a:r>
          </a:p>
          <a:p>
            <a:pPr lvl="0"/>
            <a:r>
              <a:rPr lang="en-US" sz="1800" b="1" dirty="0"/>
              <a:t>4. Document how success will be measured</a:t>
            </a:r>
          </a:p>
          <a:p>
            <a:pPr lvl="0"/>
            <a:r>
              <a:rPr lang="en-US" sz="1600" u="sng" dirty="0"/>
              <a:t>Tasks completed within timeframe and budget; provided answer to research question (yes/no/more information required).</a:t>
            </a:r>
          </a:p>
          <a:p>
            <a:endParaRPr lang="en-US" sz="1000" dirty="0"/>
          </a:p>
        </p:txBody>
      </p:sp>
      <p:sp>
        <p:nvSpPr>
          <p:cNvPr id="4" name="Footer Placeholder 3">
            <a:extLst>
              <a:ext uri="{FF2B5EF4-FFF2-40B4-BE49-F238E27FC236}">
                <a16:creationId xmlns="" xmlns:a16="http://schemas.microsoft.com/office/drawing/2014/main" id="{680AFBBD-58A4-49C6-B897-915F758652FE}"/>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 xmlns:a16="http://schemas.microsoft.com/office/drawing/2014/main" id="{08CC7488-AA08-4BA0-84F1-CBA824F36D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574049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918EC9F-E71E-4855-A0E3-D369FFC89426}"/>
              </a:ext>
            </a:extLst>
          </p:cNvPr>
          <p:cNvSpPr>
            <a:spLocks noGrp="1"/>
          </p:cNvSpPr>
          <p:nvPr>
            <p:ph type="body" sz="quarter" idx="10"/>
          </p:nvPr>
        </p:nvSpPr>
        <p:spPr/>
        <p:txBody>
          <a:bodyPr/>
          <a:lstStyle/>
          <a:p>
            <a:r>
              <a:rPr lang="en-US" u="sng" dirty="0"/>
              <a:t>Preprocessing </a:t>
            </a:r>
          </a:p>
          <a:p>
            <a:r>
              <a:rPr lang="en-US" sz="2400" dirty="0"/>
              <a:t>Step 2. Data collection, storage, &amp; management</a:t>
            </a:r>
          </a:p>
        </p:txBody>
      </p:sp>
      <p:sp>
        <p:nvSpPr>
          <p:cNvPr id="3" name="Footer Placeholder 2">
            <a:extLst>
              <a:ext uri="{FF2B5EF4-FFF2-40B4-BE49-F238E27FC236}">
                <a16:creationId xmlns="" xmlns:a16="http://schemas.microsoft.com/office/drawing/2014/main" id="{D9D7AF40-FA9D-4EB9-9E5F-850FE4D97066}"/>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 xmlns:a16="http://schemas.microsoft.com/office/drawing/2014/main" id="{227CABB1-A44F-416D-A586-133F37357D61}"/>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4495DB0E-8390-4D00-ADA1-6C196FCD6DB0}"/>
              </a:ext>
            </a:extLst>
          </p:cNvPr>
          <p:cNvSpPr/>
          <p:nvPr/>
        </p:nvSpPr>
        <p:spPr bwMode="auto">
          <a:xfrm>
            <a:off x="2921698"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34211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D86DE4-3119-4967-9B84-9569A41EA72B}"/>
              </a:ext>
            </a:extLst>
          </p:cNvPr>
          <p:cNvSpPr>
            <a:spLocks noGrp="1"/>
          </p:cNvSpPr>
          <p:nvPr>
            <p:ph type="title"/>
          </p:nvPr>
        </p:nvSpPr>
        <p:spPr/>
        <p:txBody>
          <a:bodyPr/>
          <a:lstStyle/>
          <a:p>
            <a:r>
              <a:rPr lang="en-US" dirty="0"/>
              <a:t>Obtaining Data</a:t>
            </a:r>
          </a:p>
        </p:txBody>
      </p:sp>
      <p:sp>
        <p:nvSpPr>
          <p:cNvPr id="3" name="Content Placeholder 2">
            <a:extLst>
              <a:ext uri="{FF2B5EF4-FFF2-40B4-BE49-F238E27FC236}">
                <a16:creationId xmlns="" xmlns:a16="http://schemas.microsoft.com/office/drawing/2014/main" id="{FF462E8C-CFAC-47BD-909C-7157EBF5D53E}"/>
              </a:ext>
            </a:extLst>
          </p:cNvPr>
          <p:cNvSpPr>
            <a:spLocks noGrp="1"/>
          </p:cNvSpPr>
          <p:nvPr>
            <p:ph idx="1"/>
          </p:nvPr>
        </p:nvSpPr>
        <p:spPr>
          <a:xfrm>
            <a:off x="607483" y="1063654"/>
            <a:ext cx="10972800" cy="5014702"/>
          </a:xfrm>
        </p:spPr>
        <p:txBody>
          <a:bodyPr/>
          <a:lstStyle/>
          <a:p>
            <a:pPr marL="342900" indent="-342900">
              <a:buFont typeface="Wingdings" panose="05000000000000000000" pitchFamily="2" charset="2"/>
              <a:buChar char="§"/>
            </a:pPr>
            <a:r>
              <a:rPr lang="en-US" b="1" dirty="0"/>
              <a:t>Two options</a:t>
            </a:r>
            <a:r>
              <a:rPr lang="en-US" dirty="0"/>
              <a:t>: data already exists, or data will need to be collected</a:t>
            </a:r>
          </a:p>
          <a:p>
            <a:pPr marL="342900" indent="-342900">
              <a:buFont typeface="Wingdings" panose="05000000000000000000" pitchFamily="2" charset="2"/>
              <a:buChar char="§"/>
            </a:pPr>
            <a:r>
              <a:rPr lang="en-US" b="1" dirty="0"/>
              <a:t>Potential sources</a:t>
            </a:r>
            <a:r>
              <a:rPr lang="en-US" dirty="0"/>
              <a:t>:</a:t>
            </a:r>
          </a:p>
          <a:p>
            <a:pPr marL="742950" lvl="2" indent="-342900">
              <a:buFont typeface="Arial" panose="020B0604020202020204" pitchFamily="34" charset="0"/>
              <a:buChar char="‒"/>
            </a:pPr>
            <a:r>
              <a:rPr lang="en-US" dirty="0">
                <a:solidFill>
                  <a:schemeClr val="tx2"/>
                </a:solidFill>
              </a:rPr>
              <a:t>Internal documents (e.g., reports, emails, IMs)</a:t>
            </a:r>
          </a:p>
          <a:p>
            <a:pPr marL="742950" lvl="2" indent="-342900">
              <a:buFont typeface="Arial" panose="020B0604020202020204" pitchFamily="34" charset="0"/>
              <a:buChar char="‒"/>
            </a:pPr>
            <a:r>
              <a:rPr lang="en-US" dirty="0">
                <a:solidFill>
                  <a:schemeClr val="tx2"/>
                </a:solidFill>
              </a:rPr>
              <a:t>Personal text (e.g., application data, assessment data)</a:t>
            </a:r>
          </a:p>
          <a:p>
            <a:pPr marL="742950" lvl="2" indent="-342900">
              <a:buFont typeface="Arial" panose="020B0604020202020204" pitchFamily="34" charset="0"/>
              <a:buChar char="‒"/>
            </a:pPr>
            <a:r>
              <a:rPr lang="en-US" dirty="0">
                <a:solidFill>
                  <a:schemeClr val="tx2"/>
                </a:solidFill>
              </a:rPr>
              <a:t>Open-ended survey responses</a:t>
            </a:r>
          </a:p>
          <a:p>
            <a:pPr marL="342900" indent="-342900">
              <a:buFont typeface="Wingdings" panose="05000000000000000000" pitchFamily="2" charset="2"/>
              <a:buChar char="§"/>
            </a:pPr>
            <a:r>
              <a:rPr lang="en-US" dirty="0"/>
              <a:t>Text needs to be in </a:t>
            </a:r>
            <a:r>
              <a:rPr lang="en-US" b="1" dirty="0"/>
              <a:t>digital form</a:t>
            </a:r>
          </a:p>
          <a:p>
            <a:pPr marL="342900" indent="-342900">
              <a:buFont typeface="Wingdings" panose="05000000000000000000" pitchFamily="2" charset="2"/>
              <a:buChar char="§"/>
            </a:pPr>
            <a:r>
              <a:rPr lang="en-US" dirty="0"/>
              <a:t>In general, </a:t>
            </a:r>
            <a:r>
              <a:rPr lang="en-US" b="1" dirty="0"/>
              <a:t>more text is better</a:t>
            </a:r>
            <a:r>
              <a:rPr lang="en-US" dirty="0"/>
              <a:t>. Recommend &gt; 200 characters at minimum (Banks, </a:t>
            </a:r>
            <a:r>
              <a:rPr lang="en-US" dirty="0" err="1"/>
              <a:t>Woznyj</a:t>
            </a:r>
            <a:r>
              <a:rPr lang="en-US" dirty="0"/>
              <a:t>, </a:t>
            </a:r>
            <a:r>
              <a:rPr lang="en-US" dirty="0" err="1"/>
              <a:t>Wesslen</a:t>
            </a:r>
            <a:r>
              <a:rPr lang="en-US" dirty="0"/>
              <a:t>, &amp; Ross, 2018) </a:t>
            </a:r>
          </a:p>
          <a:p>
            <a:pPr marL="342900" indent="-342900">
              <a:buFont typeface="Wingdings" panose="05000000000000000000" pitchFamily="2" charset="2"/>
              <a:buChar char="§"/>
            </a:pPr>
            <a:r>
              <a:rPr lang="en-US" b="1" dirty="0"/>
              <a:t>Minimum sample size of 500</a:t>
            </a:r>
            <a:r>
              <a:rPr lang="en-US" dirty="0"/>
              <a:t> has been recommended (e.g., Campion et al., 2016; </a:t>
            </a:r>
            <a:r>
              <a:rPr lang="en-US" dirty="0" err="1"/>
              <a:t>Ramineni</a:t>
            </a:r>
            <a:r>
              <a:rPr lang="en-US" dirty="0"/>
              <a:t> &amp; Williamson, 2013)</a:t>
            </a:r>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 xmlns:a16="http://schemas.microsoft.com/office/drawing/2014/main" id="{7BEA236F-6436-490A-9FFD-F9028A146D22}"/>
              </a:ext>
            </a:extLst>
          </p:cNvPr>
          <p:cNvSpPr>
            <a:spLocks noGrp="1"/>
          </p:cNvSpPr>
          <p:nvPr>
            <p:ph type="ftr" sz="quarter" idx="3"/>
          </p:nvPr>
        </p:nvSpPr>
        <p:spPr/>
        <p:txBody>
          <a:bodyPr/>
          <a:lstStyle/>
          <a:p>
            <a:pPr>
              <a:defRPr/>
            </a:pPr>
            <a:r>
              <a:rPr lang="en-US" sz="800" dirty="0"/>
              <a:t>© 2018 SHL and/or its affiliates. All rights reserved.</a:t>
            </a:r>
          </a:p>
        </p:txBody>
      </p:sp>
      <p:sp>
        <p:nvSpPr>
          <p:cNvPr id="6" name="Rectangle 5">
            <a:extLst>
              <a:ext uri="{FF2B5EF4-FFF2-40B4-BE49-F238E27FC236}">
                <a16:creationId xmlns="" xmlns:a16="http://schemas.microsoft.com/office/drawing/2014/main" id="{2AD0C9C5-95E6-44F8-8F28-5F99EE4AAB6B}"/>
              </a:ext>
            </a:extLst>
          </p:cNvPr>
          <p:cNvSpPr/>
          <p:nvPr/>
        </p:nvSpPr>
        <p:spPr bwMode="auto">
          <a:xfrm>
            <a:off x="2009825" y="5181698"/>
            <a:ext cx="6509857" cy="1225296"/>
          </a:xfrm>
          <a:prstGeom prst="rect">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Isosceles Triangle 6">
            <a:extLst>
              <a:ext uri="{FF2B5EF4-FFF2-40B4-BE49-F238E27FC236}">
                <a16:creationId xmlns="" xmlns:a16="http://schemas.microsoft.com/office/drawing/2014/main" id="{002898E9-3662-4BC3-B70F-54B2870B610E}"/>
              </a:ext>
            </a:extLst>
          </p:cNvPr>
          <p:cNvSpPr/>
          <p:nvPr/>
        </p:nvSpPr>
        <p:spPr bwMode="auto">
          <a:xfrm rot="5400000">
            <a:off x="8662306" y="5039075"/>
            <a:ext cx="1225296" cy="1510545"/>
          </a:xfrm>
          <a:prstGeom prst="triangle">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 xmlns:a16="http://schemas.microsoft.com/office/drawing/2014/main" id="{779DBEA3-5D0B-4E93-B251-CE79915AF603}"/>
              </a:ext>
            </a:extLst>
          </p:cNvPr>
          <p:cNvSpPr txBox="1"/>
          <p:nvPr/>
        </p:nvSpPr>
        <p:spPr bwMode="auto">
          <a:xfrm>
            <a:off x="3244700" y="5769033"/>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description</a:t>
            </a:r>
          </a:p>
        </p:txBody>
      </p:sp>
      <p:sp>
        <p:nvSpPr>
          <p:cNvPr id="9" name="TextBox 8">
            <a:extLst>
              <a:ext uri="{FF2B5EF4-FFF2-40B4-BE49-F238E27FC236}">
                <a16:creationId xmlns="" xmlns:a16="http://schemas.microsoft.com/office/drawing/2014/main" id="{8CA2704D-C3CB-4C26-B5B6-9D29808A575C}"/>
              </a:ext>
            </a:extLst>
          </p:cNvPr>
          <p:cNvSpPr txBox="1"/>
          <p:nvPr/>
        </p:nvSpPr>
        <p:spPr bwMode="auto">
          <a:xfrm>
            <a:off x="2130139" y="5759000"/>
            <a:ext cx="994247"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analysis</a:t>
            </a:r>
          </a:p>
        </p:txBody>
      </p:sp>
      <p:sp>
        <p:nvSpPr>
          <p:cNvPr id="10" name="TextBox 9">
            <a:extLst>
              <a:ext uri="{FF2B5EF4-FFF2-40B4-BE49-F238E27FC236}">
                <a16:creationId xmlns="" xmlns:a16="http://schemas.microsoft.com/office/drawing/2014/main" id="{D0C02CF8-820E-4B5E-B0AD-A6EA0E451871}"/>
              </a:ext>
            </a:extLst>
          </p:cNvPr>
          <p:cNvSpPr txBox="1"/>
          <p:nvPr/>
        </p:nvSpPr>
        <p:spPr bwMode="auto">
          <a:xfrm>
            <a:off x="4608472" y="5769034"/>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Application</a:t>
            </a:r>
          </a:p>
        </p:txBody>
      </p:sp>
      <p:sp>
        <p:nvSpPr>
          <p:cNvPr id="11" name="TextBox 10">
            <a:extLst>
              <a:ext uri="{FF2B5EF4-FFF2-40B4-BE49-F238E27FC236}">
                <a16:creationId xmlns="" xmlns:a16="http://schemas.microsoft.com/office/drawing/2014/main" id="{EDD22751-6072-406E-B1F4-E115E620FE11}"/>
              </a:ext>
            </a:extLst>
          </p:cNvPr>
          <p:cNvSpPr txBox="1"/>
          <p:nvPr/>
        </p:nvSpPr>
        <p:spPr bwMode="auto">
          <a:xfrm>
            <a:off x="5772851" y="5758678"/>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Assessment</a:t>
            </a:r>
          </a:p>
        </p:txBody>
      </p:sp>
      <p:sp>
        <p:nvSpPr>
          <p:cNvPr id="12" name="TextBox 11">
            <a:extLst>
              <a:ext uri="{FF2B5EF4-FFF2-40B4-BE49-F238E27FC236}">
                <a16:creationId xmlns="" xmlns:a16="http://schemas.microsoft.com/office/drawing/2014/main" id="{CE4FF8E5-9BD6-4438-B7B2-3075B2963DB9}"/>
              </a:ext>
            </a:extLst>
          </p:cNvPr>
          <p:cNvSpPr txBox="1"/>
          <p:nvPr/>
        </p:nvSpPr>
        <p:spPr bwMode="auto">
          <a:xfrm>
            <a:off x="7002300" y="575369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Surveys</a:t>
            </a:r>
          </a:p>
        </p:txBody>
      </p:sp>
      <p:sp>
        <p:nvSpPr>
          <p:cNvPr id="13" name="TextBox 12">
            <a:extLst>
              <a:ext uri="{FF2B5EF4-FFF2-40B4-BE49-F238E27FC236}">
                <a16:creationId xmlns="" xmlns:a16="http://schemas.microsoft.com/office/drawing/2014/main" id="{4C21F871-CBF6-443F-ADEC-8249F8C5E676}"/>
              </a:ext>
            </a:extLst>
          </p:cNvPr>
          <p:cNvSpPr txBox="1"/>
          <p:nvPr/>
        </p:nvSpPr>
        <p:spPr bwMode="auto">
          <a:xfrm>
            <a:off x="8005497" y="5748716"/>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Performance</a:t>
            </a:r>
          </a:p>
        </p:txBody>
      </p:sp>
      <p:sp>
        <p:nvSpPr>
          <p:cNvPr id="14" name="Rectangle 13">
            <a:extLst>
              <a:ext uri="{FF2B5EF4-FFF2-40B4-BE49-F238E27FC236}">
                <a16:creationId xmlns="" xmlns:a16="http://schemas.microsoft.com/office/drawing/2014/main" id="{4BD28FA5-5CF4-45FA-BADC-133A2810F9C2}"/>
              </a:ext>
            </a:extLst>
          </p:cNvPr>
          <p:cNvSpPr/>
          <p:nvPr/>
        </p:nvSpPr>
        <p:spPr bwMode="auto">
          <a:xfrm>
            <a:off x="2009825" y="5185470"/>
            <a:ext cx="4575859"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Pre-hire</a:t>
            </a:r>
          </a:p>
        </p:txBody>
      </p:sp>
      <p:sp>
        <p:nvSpPr>
          <p:cNvPr id="15" name="Rectangle 14">
            <a:extLst>
              <a:ext uri="{FF2B5EF4-FFF2-40B4-BE49-F238E27FC236}">
                <a16:creationId xmlns="" xmlns:a16="http://schemas.microsoft.com/office/drawing/2014/main" id="{AD7EC77B-7578-455A-B50A-3C9F06342960}"/>
              </a:ext>
            </a:extLst>
          </p:cNvPr>
          <p:cNvSpPr/>
          <p:nvPr/>
        </p:nvSpPr>
        <p:spPr bwMode="auto">
          <a:xfrm>
            <a:off x="6651929" y="5181696"/>
            <a:ext cx="1867751"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Post-hire</a:t>
            </a:r>
          </a:p>
        </p:txBody>
      </p:sp>
      <p:sp>
        <p:nvSpPr>
          <p:cNvPr id="16" name="TextBox 15">
            <a:extLst>
              <a:ext uri="{FF2B5EF4-FFF2-40B4-BE49-F238E27FC236}">
                <a16:creationId xmlns="" xmlns:a16="http://schemas.microsoft.com/office/drawing/2014/main" id="{2E450C92-0C60-424C-B517-47842114D33A}"/>
              </a:ext>
            </a:extLst>
          </p:cNvPr>
          <p:cNvSpPr txBox="1"/>
          <p:nvPr/>
        </p:nvSpPr>
        <p:spPr bwMode="auto">
          <a:xfrm>
            <a:off x="9396128" y="575369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Exit</a:t>
            </a:r>
          </a:p>
        </p:txBody>
      </p:sp>
    </p:spTree>
    <p:extLst>
      <p:ext uri="{BB962C8B-B14F-4D97-AF65-F5344CB8AC3E}">
        <p14:creationId xmlns:p14="http://schemas.microsoft.com/office/powerpoint/2010/main" val="624853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5CADC1-C46B-4D45-82D9-93FEB510EEC7}"/>
              </a:ext>
            </a:extLst>
          </p:cNvPr>
          <p:cNvSpPr>
            <a:spLocks noGrp="1"/>
          </p:cNvSpPr>
          <p:nvPr>
            <p:ph type="title"/>
          </p:nvPr>
        </p:nvSpPr>
        <p:spPr/>
        <p:txBody>
          <a:bodyPr/>
          <a:lstStyle/>
          <a:p>
            <a:r>
              <a:rPr lang="en-US" dirty="0"/>
              <a:t>Option A: The Right Data Already Exists</a:t>
            </a:r>
          </a:p>
        </p:txBody>
      </p:sp>
      <p:sp>
        <p:nvSpPr>
          <p:cNvPr id="3" name="Content Placeholder 2">
            <a:extLst>
              <a:ext uri="{FF2B5EF4-FFF2-40B4-BE49-F238E27FC236}">
                <a16:creationId xmlns="" xmlns:a16="http://schemas.microsoft.com/office/drawing/2014/main" id="{A3263ECA-1404-41E5-BFFC-582E4B4DD01F}"/>
              </a:ext>
            </a:extLst>
          </p:cNvPr>
          <p:cNvSpPr>
            <a:spLocks noGrp="1"/>
          </p:cNvSpPr>
          <p:nvPr>
            <p:ph idx="1"/>
          </p:nvPr>
        </p:nvSpPr>
        <p:spPr/>
        <p:txBody>
          <a:bodyPr/>
          <a:lstStyle/>
          <a:p>
            <a:r>
              <a:rPr lang="en-US" b="1" dirty="0"/>
              <a:t>Common sources of HR text data:</a:t>
            </a:r>
          </a:p>
          <a:p>
            <a:pPr marL="342900" lvl="0" indent="-342900">
              <a:buFont typeface="Wingdings" panose="05000000000000000000" pitchFamily="2" charset="2"/>
              <a:buChar char="§"/>
            </a:pPr>
            <a:r>
              <a:rPr lang="en-US" b="1" dirty="0"/>
              <a:t>Pre-hire data from an Applicant Tracking System (ATS). </a:t>
            </a:r>
            <a:r>
              <a:rPr lang="en-US" dirty="0"/>
              <a:t>This commonly includes information provided by the candidate during the hiring process, such as a resume, job history, certifications, skills, and education credentials. </a:t>
            </a:r>
          </a:p>
          <a:p>
            <a:pPr marL="342900" lvl="0" indent="-342900">
              <a:buFont typeface="Wingdings" panose="05000000000000000000" pitchFamily="2" charset="2"/>
              <a:buChar char="§"/>
            </a:pPr>
            <a:r>
              <a:rPr lang="en-US" b="1" dirty="0"/>
              <a:t>Post-hire data from an HR Information System (HRIS). </a:t>
            </a:r>
            <a:r>
              <a:rPr lang="en-US" dirty="0"/>
              <a:t>This will include the employee’s place in the organizational structure, previous roles, key events such as hire, promotion, and departure dates, and compensation information. </a:t>
            </a:r>
          </a:p>
          <a:p>
            <a:pPr marL="342900" lvl="0" indent="-342900">
              <a:buFont typeface="Wingdings" panose="05000000000000000000" pitchFamily="2" charset="2"/>
              <a:buChar char="§"/>
            </a:pPr>
            <a:r>
              <a:rPr lang="en-US" dirty="0"/>
              <a:t>Other employee data systems, such as a </a:t>
            </a:r>
            <a:r>
              <a:rPr lang="en-US" b="1" dirty="0"/>
              <a:t>Learning Management System (LMS) </a:t>
            </a:r>
            <a:r>
              <a:rPr lang="en-US" dirty="0"/>
              <a:t>or </a:t>
            </a:r>
            <a:r>
              <a:rPr lang="en-US" b="1" dirty="0"/>
              <a:t>performance management software</a:t>
            </a:r>
            <a:r>
              <a:rPr lang="en-US" dirty="0"/>
              <a:t>. These systems can provide valuable information for text analysis projects but may not be integrated with the main HRIS. </a:t>
            </a:r>
          </a:p>
          <a:p>
            <a:endParaRPr lang="en-US" dirty="0"/>
          </a:p>
        </p:txBody>
      </p:sp>
      <p:sp>
        <p:nvSpPr>
          <p:cNvPr id="4" name="Footer Placeholder 3">
            <a:extLst>
              <a:ext uri="{FF2B5EF4-FFF2-40B4-BE49-F238E27FC236}">
                <a16:creationId xmlns="" xmlns:a16="http://schemas.microsoft.com/office/drawing/2014/main" id="{2A8B77F0-E79B-4D73-9EAB-F03B9FB8943F}"/>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10989947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B53EFA-E773-4968-93CF-C5FA17A08404}"/>
              </a:ext>
            </a:extLst>
          </p:cNvPr>
          <p:cNvSpPr>
            <a:spLocks noGrp="1"/>
          </p:cNvSpPr>
          <p:nvPr>
            <p:ph type="title"/>
          </p:nvPr>
        </p:nvSpPr>
        <p:spPr/>
        <p:txBody>
          <a:bodyPr/>
          <a:lstStyle/>
          <a:p>
            <a:r>
              <a:rPr lang="en-US" dirty="0"/>
              <a:t>Option B: The Right Data Needs to Be Collected</a:t>
            </a:r>
          </a:p>
        </p:txBody>
      </p:sp>
      <p:sp>
        <p:nvSpPr>
          <p:cNvPr id="3" name="Content Placeholder 2">
            <a:extLst>
              <a:ext uri="{FF2B5EF4-FFF2-40B4-BE49-F238E27FC236}">
                <a16:creationId xmlns="" xmlns:a16="http://schemas.microsoft.com/office/drawing/2014/main" id="{CDB5B263-4DD0-40A6-B342-47A2560F28DC}"/>
              </a:ext>
            </a:extLst>
          </p:cNvPr>
          <p:cNvSpPr>
            <a:spLocks noGrp="1"/>
          </p:cNvSpPr>
          <p:nvPr>
            <p:ph idx="1"/>
          </p:nvPr>
        </p:nvSpPr>
        <p:spPr/>
        <p:txBody>
          <a:bodyPr/>
          <a:lstStyle/>
          <a:p>
            <a:pPr marL="342900" indent="-342900">
              <a:buFont typeface="Wingdings" panose="05000000000000000000" pitchFamily="2" charset="2"/>
              <a:buChar char="§"/>
            </a:pPr>
            <a:r>
              <a:rPr lang="en-US" b="1" dirty="0"/>
              <a:t>If the right data isn’t available within the organization, other methods can be used to obtain the data you need.</a:t>
            </a:r>
          </a:p>
          <a:p>
            <a:pPr marL="552450" lvl="1" indent="-342900">
              <a:buFont typeface="Arial" panose="020B0604020202020204" pitchFamily="34" charset="0"/>
              <a:buChar char="‒"/>
            </a:pPr>
            <a:r>
              <a:rPr lang="en-US" b="1" dirty="0">
                <a:solidFill>
                  <a:schemeClr val="tx2"/>
                </a:solidFill>
              </a:rPr>
              <a:t>Create new datasets </a:t>
            </a:r>
            <a:r>
              <a:rPr lang="en-US" dirty="0">
                <a:solidFill>
                  <a:schemeClr val="tx2"/>
                </a:solidFill>
              </a:rPr>
              <a:t>by surveying or assessing applicants, employees, or customers. </a:t>
            </a:r>
          </a:p>
          <a:p>
            <a:pPr marL="552450" lvl="1" indent="-342900">
              <a:buFont typeface="Arial" panose="020B0604020202020204" pitchFamily="34" charset="0"/>
              <a:buChar char="‒"/>
            </a:pPr>
            <a:r>
              <a:rPr lang="en-US" b="1" dirty="0">
                <a:solidFill>
                  <a:schemeClr val="tx2"/>
                </a:solidFill>
              </a:rPr>
              <a:t>Build on existing datasets </a:t>
            </a:r>
            <a:r>
              <a:rPr lang="en-US" dirty="0">
                <a:solidFill>
                  <a:schemeClr val="tx2"/>
                </a:solidFill>
              </a:rPr>
              <a:t>by having content experts notate or tag them (e.g., candidate responses to interviews). </a:t>
            </a:r>
          </a:p>
          <a:p>
            <a:pPr marL="552450" lvl="1" indent="-342900">
              <a:buFont typeface="Arial" panose="020B0604020202020204" pitchFamily="34" charset="0"/>
              <a:buChar char="‒"/>
            </a:pPr>
            <a:r>
              <a:rPr lang="en-US" b="1" dirty="0">
                <a:solidFill>
                  <a:schemeClr val="tx2"/>
                </a:solidFill>
              </a:rPr>
              <a:t>Collect data from the internet</a:t>
            </a:r>
            <a:r>
              <a:rPr lang="en-US" dirty="0">
                <a:solidFill>
                  <a:schemeClr val="tx2"/>
                </a:solidFill>
              </a:rPr>
              <a:t>, such as public records data or social network data (e.g., LinkedIn, </a:t>
            </a:r>
            <a:r>
              <a:rPr lang="en-US" dirty="0" err="1">
                <a:solidFill>
                  <a:schemeClr val="tx2"/>
                </a:solidFill>
              </a:rPr>
              <a:t>GlassDoor</a:t>
            </a:r>
            <a:r>
              <a:rPr lang="en-US" dirty="0">
                <a:solidFill>
                  <a:schemeClr val="tx2"/>
                </a:solidFill>
              </a:rPr>
              <a:t>, Facebook). Depending on the website Terms of Service, work with the IT team to collect this data via public APIs or scraping. Alternatively, save time and purchase large quantities of public data from vendors who can collect it. As recent events have shown, it is </a:t>
            </a:r>
            <a:r>
              <a:rPr lang="en-US" b="1" dirty="0">
                <a:solidFill>
                  <a:schemeClr val="tx2"/>
                </a:solidFill>
              </a:rPr>
              <a:t>very important to exercise caution when gathering and using this type of data</a:t>
            </a:r>
            <a:r>
              <a:rPr lang="en-US" dirty="0">
                <a:solidFill>
                  <a:schemeClr val="tx2"/>
                </a:solidFill>
              </a:rPr>
              <a:t>. </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 xmlns:a16="http://schemas.microsoft.com/office/drawing/2014/main" id="{2205A953-8A6B-41B7-8D8E-D55F0C24D945}"/>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6538459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7CC8B8-69CC-497F-9B0E-06F4A90DD69A}"/>
              </a:ext>
            </a:extLst>
          </p:cNvPr>
          <p:cNvSpPr>
            <a:spLocks noGrp="1"/>
          </p:cNvSpPr>
          <p:nvPr>
            <p:ph type="title"/>
          </p:nvPr>
        </p:nvSpPr>
        <p:spPr/>
        <p:txBody>
          <a:bodyPr/>
          <a:lstStyle/>
          <a:p>
            <a:r>
              <a:rPr lang="en-US" dirty="0">
                <a:solidFill>
                  <a:schemeClr val="accent1"/>
                </a:solidFill>
              </a:rPr>
              <a:t>Key Considerations (Data Needs to Be Collected)</a:t>
            </a:r>
          </a:p>
        </p:txBody>
      </p:sp>
      <p:sp>
        <p:nvSpPr>
          <p:cNvPr id="3" name="Content Placeholder 2">
            <a:extLst>
              <a:ext uri="{FF2B5EF4-FFF2-40B4-BE49-F238E27FC236}">
                <a16:creationId xmlns="" xmlns:a16="http://schemas.microsoft.com/office/drawing/2014/main" id="{691F83AD-8D02-4233-8171-EDFF277FBE01}"/>
              </a:ext>
            </a:extLst>
          </p:cNvPr>
          <p:cNvSpPr>
            <a:spLocks noGrp="1"/>
          </p:cNvSpPr>
          <p:nvPr>
            <p:ph idx="1"/>
          </p:nvPr>
        </p:nvSpPr>
        <p:spPr>
          <a:xfrm>
            <a:off x="607483" y="940489"/>
            <a:ext cx="10972800" cy="4977022"/>
          </a:xfrm>
        </p:spPr>
        <p:txBody>
          <a:bodyPr/>
          <a:lstStyle/>
          <a:p>
            <a:pPr lvl="0"/>
            <a:r>
              <a:rPr lang="en-US" sz="1600" b="1" dirty="0"/>
              <a:t>2. What is the expected level of effort in collecting the data? </a:t>
            </a:r>
          </a:p>
          <a:p>
            <a:pPr lvl="0"/>
            <a:r>
              <a:rPr lang="en-US" sz="1400" u="sng" dirty="0"/>
              <a:t>Low effort. Short survey, follow up study, repurpose </a:t>
            </a:r>
            <a:r>
              <a:rPr lang="en-US" sz="1400" u="sng" dirty="0" err="1"/>
              <a:t>MTurkR</a:t>
            </a:r>
            <a:r>
              <a:rPr lang="en-US" sz="1400" u="sng" dirty="0"/>
              <a:t> script.</a:t>
            </a:r>
          </a:p>
          <a:p>
            <a:pPr lvl="0"/>
            <a:r>
              <a:rPr lang="en-US" sz="1600" b="1" dirty="0"/>
              <a:t>6. Which job levels should be assessed? For example, will a senior director respond to a lengthy text prompt?</a:t>
            </a:r>
          </a:p>
          <a:p>
            <a:pPr lvl="0"/>
            <a:r>
              <a:rPr lang="en-US" sz="1400" u="sng" dirty="0"/>
              <a:t>All job levels in the sample </a:t>
            </a:r>
          </a:p>
          <a:p>
            <a:pPr lvl="0"/>
            <a:r>
              <a:rPr lang="en-US" sz="1600" b="1" dirty="0"/>
              <a:t>7. Design of the questions:</a:t>
            </a:r>
          </a:p>
          <a:p>
            <a:pPr lvl="1"/>
            <a:r>
              <a:rPr lang="en-US" sz="1400" b="1" dirty="0">
                <a:solidFill>
                  <a:schemeClr val="tx2"/>
                </a:solidFill>
              </a:rPr>
              <a:t>a. How broad vs specific should the content of the responses be?</a:t>
            </a:r>
          </a:p>
          <a:p>
            <a:pPr lvl="1"/>
            <a:r>
              <a:rPr lang="en-US" sz="1200" u="sng" dirty="0">
                <a:solidFill>
                  <a:schemeClr val="tx2"/>
                </a:solidFill>
              </a:rPr>
              <a:t>One broad question, one narrow question</a:t>
            </a:r>
            <a:endParaRPr lang="en-US" sz="1400" u="sng" dirty="0">
              <a:solidFill>
                <a:schemeClr val="tx2"/>
              </a:solidFill>
            </a:endParaRPr>
          </a:p>
          <a:p>
            <a:pPr lvl="1"/>
            <a:r>
              <a:rPr lang="en-US" sz="1400" b="1" dirty="0">
                <a:solidFill>
                  <a:schemeClr val="tx2"/>
                </a:solidFill>
              </a:rPr>
              <a:t>b. How much time allowed for response?</a:t>
            </a:r>
          </a:p>
          <a:p>
            <a:pPr lvl="1"/>
            <a:r>
              <a:rPr lang="en-US" sz="1200" u="sng" dirty="0">
                <a:solidFill>
                  <a:schemeClr val="tx2"/>
                </a:solidFill>
              </a:rPr>
              <a:t>Four days</a:t>
            </a:r>
          </a:p>
          <a:p>
            <a:pPr lvl="1"/>
            <a:r>
              <a:rPr lang="en-US" sz="1400" b="1" dirty="0">
                <a:solidFill>
                  <a:schemeClr val="tx2"/>
                </a:solidFill>
              </a:rPr>
              <a:t>c. How much text should respondents produce?</a:t>
            </a:r>
          </a:p>
          <a:p>
            <a:pPr lvl="1"/>
            <a:r>
              <a:rPr lang="en-US" sz="1200" u="sng" dirty="0">
                <a:solidFill>
                  <a:schemeClr val="tx2"/>
                </a:solidFill>
              </a:rPr>
              <a:t>At least 80 words</a:t>
            </a:r>
          </a:p>
          <a:p>
            <a:pPr lvl="1"/>
            <a:r>
              <a:rPr lang="en-US" sz="1400" b="1" dirty="0">
                <a:solidFill>
                  <a:schemeClr val="tx2"/>
                </a:solidFill>
              </a:rPr>
              <a:t>d. What should they consider/not consider when responding?</a:t>
            </a:r>
          </a:p>
          <a:p>
            <a:pPr lvl="1"/>
            <a:r>
              <a:rPr lang="en-US" sz="1200" u="sng" dirty="0">
                <a:solidFill>
                  <a:schemeClr val="tx2"/>
                </a:solidFill>
              </a:rPr>
              <a:t>Consider their job not their organization</a:t>
            </a:r>
          </a:p>
          <a:p>
            <a:r>
              <a:rPr lang="en-US" sz="1600" b="1" dirty="0"/>
              <a:t>14. Does this need to be predictive? If so, will you require predictive or concurrent validation?</a:t>
            </a:r>
          </a:p>
          <a:p>
            <a:pPr lvl="1"/>
            <a:r>
              <a:rPr lang="en-US" sz="1400" u="sng" dirty="0">
                <a:solidFill>
                  <a:schemeClr val="tx2"/>
                </a:solidFill>
              </a:rPr>
              <a:t>Concurrent validity is satisfactory for our research questions</a:t>
            </a:r>
          </a:p>
          <a:p>
            <a:pPr lvl="0"/>
            <a:endParaRPr lang="en-US" sz="1600" dirty="0"/>
          </a:p>
          <a:p>
            <a:pPr marL="438150" lvl="1" indent="-228600">
              <a:buFont typeface="+mj-lt"/>
              <a:buAutoNum type="arabicPeriod"/>
            </a:pPr>
            <a:endParaRPr lang="en-US" sz="1400" dirty="0">
              <a:solidFill>
                <a:schemeClr val="tx2"/>
              </a:solidFill>
            </a:endParaRPr>
          </a:p>
          <a:p>
            <a:pPr marL="228600" indent="-228600">
              <a:buFont typeface="+mj-lt"/>
              <a:buAutoNum type="arabicPeriod"/>
            </a:pPr>
            <a:endParaRPr lang="en-US" sz="1200" dirty="0"/>
          </a:p>
        </p:txBody>
      </p:sp>
      <p:sp>
        <p:nvSpPr>
          <p:cNvPr id="4" name="Footer Placeholder 3">
            <a:extLst>
              <a:ext uri="{FF2B5EF4-FFF2-40B4-BE49-F238E27FC236}">
                <a16:creationId xmlns="" xmlns:a16="http://schemas.microsoft.com/office/drawing/2014/main" id="{9A056BB6-E022-4730-B29B-33A79B39E942}"/>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 xmlns:a16="http://schemas.microsoft.com/office/drawing/2014/main" id="{93E5A6EA-AA57-4725-8D69-E060434BC0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5717036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3D8D15-DB03-4626-BFFD-8DC27158B275}"/>
              </a:ext>
            </a:extLst>
          </p:cNvPr>
          <p:cNvSpPr>
            <a:spLocks noGrp="1"/>
          </p:cNvSpPr>
          <p:nvPr>
            <p:ph type="title"/>
          </p:nvPr>
        </p:nvSpPr>
        <p:spPr/>
        <p:txBody>
          <a:bodyPr/>
          <a:lstStyle/>
          <a:p>
            <a:r>
              <a:rPr lang="en-US" dirty="0"/>
              <a:t>Data Storage</a:t>
            </a:r>
          </a:p>
        </p:txBody>
      </p:sp>
      <p:sp>
        <p:nvSpPr>
          <p:cNvPr id="3" name="Content Placeholder 2">
            <a:extLst>
              <a:ext uri="{FF2B5EF4-FFF2-40B4-BE49-F238E27FC236}">
                <a16:creationId xmlns="" xmlns:a16="http://schemas.microsoft.com/office/drawing/2014/main" id="{C4FC563D-78F8-43B1-8961-8831C1888B9D}"/>
              </a:ext>
            </a:extLst>
          </p:cNvPr>
          <p:cNvSpPr>
            <a:spLocks noGrp="1"/>
          </p:cNvSpPr>
          <p:nvPr>
            <p:ph idx="1"/>
          </p:nvPr>
        </p:nvSpPr>
        <p:spPr/>
        <p:txBody>
          <a:bodyPr/>
          <a:lstStyle/>
          <a:p>
            <a:pPr marL="342900" indent="-342900">
              <a:buFont typeface="Wingdings" panose="05000000000000000000" pitchFamily="2" charset="2"/>
              <a:buChar char="§"/>
            </a:pPr>
            <a:r>
              <a:rPr lang="en-US" dirty="0"/>
              <a:t>Up-front considerations regarding the storage plan for the data are also important in this step. </a:t>
            </a:r>
          </a:p>
          <a:p>
            <a:pPr marL="342900" indent="-342900">
              <a:buFont typeface="Wingdings" panose="05000000000000000000" pitchFamily="2" charset="2"/>
              <a:buChar char="§"/>
            </a:pPr>
            <a:r>
              <a:rPr lang="en-US" dirty="0"/>
              <a:t>There are </a:t>
            </a:r>
            <a:r>
              <a:rPr lang="en-US" b="1" dirty="0"/>
              <a:t>two requirements </a:t>
            </a:r>
            <a:r>
              <a:rPr lang="en-US" dirty="0"/>
              <a:t>to address: </a:t>
            </a:r>
            <a:r>
              <a:rPr lang="en-US" b="1" dirty="0"/>
              <a:t>technological</a:t>
            </a:r>
            <a:r>
              <a:rPr lang="en-US" dirty="0"/>
              <a:t> and </a:t>
            </a:r>
            <a:r>
              <a:rPr lang="en-US" b="1" dirty="0"/>
              <a:t>legal</a:t>
            </a:r>
            <a:r>
              <a:rPr lang="en-US" dirty="0"/>
              <a:t>. </a:t>
            </a:r>
          </a:p>
          <a:p>
            <a:pPr marL="342900" indent="-342900">
              <a:buFont typeface="Wingdings" panose="05000000000000000000" pitchFamily="2" charset="2"/>
              <a:buChar char="§"/>
            </a:pPr>
            <a:r>
              <a:rPr lang="en-US" dirty="0"/>
              <a:t>From a technology standpoint, best practices for data storage involve the use of a centralized storage system or data warehouse. For very large datasets (which might involve the automated collection, merging, and storing of data from different sources) consider cloud storage.</a:t>
            </a:r>
          </a:p>
          <a:p>
            <a:pPr marL="342900" indent="-342900">
              <a:buFont typeface="Wingdings" panose="05000000000000000000" pitchFamily="2" charset="2"/>
              <a:buChar char="§"/>
            </a:pPr>
            <a:r>
              <a:rPr lang="en-US" dirty="0"/>
              <a:t>Legal requirements, which were considered in the above section in regard to collecting and using the data, must also be taken account when determining where the data will be stored. The legal and technical intricacies of personal data protection can be complex. Partnership with the IT and Legal departments is critical.</a:t>
            </a:r>
          </a:p>
          <a:p>
            <a:endParaRPr lang="en-US" dirty="0"/>
          </a:p>
        </p:txBody>
      </p:sp>
      <p:sp>
        <p:nvSpPr>
          <p:cNvPr id="4" name="Footer Placeholder 3">
            <a:extLst>
              <a:ext uri="{FF2B5EF4-FFF2-40B4-BE49-F238E27FC236}">
                <a16:creationId xmlns="" xmlns:a16="http://schemas.microsoft.com/office/drawing/2014/main" id="{5F77C606-2930-4C22-8C48-ADEC8935DEF2}"/>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8464341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15E097-FC1C-4521-ACAC-5FE5BE2A598E}"/>
              </a:ext>
            </a:extLst>
          </p:cNvPr>
          <p:cNvSpPr>
            <a:spLocks noGrp="1"/>
          </p:cNvSpPr>
          <p:nvPr>
            <p:ph type="title"/>
          </p:nvPr>
        </p:nvSpPr>
        <p:spPr/>
        <p:txBody>
          <a:bodyPr/>
          <a:lstStyle/>
          <a:p>
            <a:r>
              <a:rPr lang="en-US" dirty="0"/>
              <a:t>Good Practices for Data Storage</a:t>
            </a:r>
          </a:p>
        </p:txBody>
      </p:sp>
      <p:sp>
        <p:nvSpPr>
          <p:cNvPr id="3" name="Content Placeholder 2">
            <a:extLst>
              <a:ext uri="{FF2B5EF4-FFF2-40B4-BE49-F238E27FC236}">
                <a16:creationId xmlns="" xmlns:a16="http://schemas.microsoft.com/office/drawing/2014/main" id="{383446D6-0924-4CEA-AC36-76760FCD424F}"/>
              </a:ext>
            </a:extLst>
          </p:cNvPr>
          <p:cNvSpPr>
            <a:spLocks noGrp="1"/>
          </p:cNvSpPr>
          <p:nvPr>
            <p:ph idx="1"/>
          </p:nvPr>
        </p:nvSpPr>
        <p:spPr>
          <a:xfrm>
            <a:off x="615951" y="1590391"/>
            <a:ext cx="10490014" cy="4100196"/>
          </a:xfrm>
        </p:spPr>
        <p:txBody>
          <a:bodyPr/>
          <a:lstStyle/>
          <a:p>
            <a:pPr marL="342900" lvl="0" indent="-342900">
              <a:buFont typeface="Wingdings" panose="05000000000000000000" pitchFamily="2" charset="2"/>
              <a:buChar char="§"/>
            </a:pPr>
            <a:r>
              <a:rPr lang="en-US" b="1" dirty="0"/>
              <a:t>Keep a backup of raw data </a:t>
            </a:r>
            <a:r>
              <a:rPr lang="en-US" dirty="0"/>
              <a:t>for other use cases in the future. This may not always be possible. Partner with legal and privacy experts to understand the risks associated with a particular dataset. </a:t>
            </a:r>
          </a:p>
          <a:p>
            <a:pPr marL="342900" lvl="0" indent="-342900">
              <a:buFont typeface="Wingdings" panose="05000000000000000000" pitchFamily="2" charset="2"/>
              <a:buChar char="§"/>
            </a:pPr>
            <a:r>
              <a:rPr lang="en-US" b="1" dirty="0"/>
              <a:t>Store data in a secure location</a:t>
            </a:r>
            <a:r>
              <a:rPr lang="en-US" dirty="0"/>
              <a:t>, not on individuals’ personal drives. Shared storage locations are easier to protect, whether it’s through encryption, automatic deletion of old data, or other data protection practices. </a:t>
            </a:r>
          </a:p>
          <a:p>
            <a:pPr marL="342900" lvl="0" indent="-342900">
              <a:buFont typeface="Wingdings" panose="05000000000000000000" pitchFamily="2" charset="2"/>
              <a:buChar char="§"/>
            </a:pPr>
            <a:r>
              <a:rPr lang="en-US" b="1" dirty="0"/>
              <a:t>Ensure data has been sufficiently anonymized</a:t>
            </a:r>
            <a:r>
              <a:rPr lang="en-US" dirty="0"/>
              <a:t> for each use case. There are a number of different strategies for de-identifying data (suppression, encryption, pseudonymization, or full anonymization).</a:t>
            </a:r>
          </a:p>
        </p:txBody>
      </p:sp>
      <p:sp>
        <p:nvSpPr>
          <p:cNvPr id="4" name="Footer Placeholder 3">
            <a:extLst>
              <a:ext uri="{FF2B5EF4-FFF2-40B4-BE49-F238E27FC236}">
                <a16:creationId xmlns="" xmlns:a16="http://schemas.microsoft.com/office/drawing/2014/main" id="{C30510CD-2BF0-4852-BF65-358CBD87B137}"/>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43533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3265E-827F-4C7A-A417-A77117EF7C53}"/>
              </a:ext>
            </a:extLst>
          </p:cNvPr>
          <p:cNvSpPr>
            <a:spLocks noGrp="1"/>
          </p:cNvSpPr>
          <p:nvPr>
            <p:ph type="title"/>
          </p:nvPr>
        </p:nvSpPr>
        <p:spPr/>
        <p:txBody>
          <a:bodyPr/>
          <a:lstStyle/>
          <a:p>
            <a:r>
              <a:rPr lang="en-US" dirty="0"/>
              <a:t>Language and Text in the Development of Psychology</a:t>
            </a:r>
          </a:p>
        </p:txBody>
      </p:sp>
      <p:sp>
        <p:nvSpPr>
          <p:cNvPr id="3" name="Content Placeholder 2">
            <a:extLst>
              <a:ext uri="{FF2B5EF4-FFF2-40B4-BE49-F238E27FC236}">
                <a16:creationId xmlns="" xmlns:a16="http://schemas.microsoft.com/office/drawing/2014/main" id="{39247295-81EF-424D-BD78-035D2E267602}"/>
              </a:ext>
            </a:extLst>
          </p:cNvPr>
          <p:cNvSpPr>
            <a:spLocks noGrp="1"/>
          </p:cNvSpPr>
          <p:nvPr>
            <p:ph idx="1"/>
          </p:nvPr>
        </p:nvSpPr>
        <p:spPr>
          <a:xfrm>
            <a:off x="615951" y="1142040"/>
            <a:ext cx="10972800" cy="3225890"/>
          </a:xfrm>
        </p:spPr>
        <p:txBody>
          <a:bodyPr/>
          <a:lstStyle/>
          <a:p>
            <a:pPr marL="342900" indent="-342900">
              <a:lnSpc>
                <a:spcPct val="200000"/>
              </a:lnSpc>
              <a:buFont typeface="Arial" panose="020B0604020202020204" pitchFamily="34" charset="0"/>
              <a:buChar char="•"/>
            </a:pPr>
            <a:r>
              <a:rPr lang="en-US" sz="1800" b="1" dirty="0"/>
              <a:t>Galton (1884)*: </a:t>
            </a:r>
            <a:r>
              <a:rPr lang="en-US" sz="1800" dirty="0"/>
              <a:t>words are associated with personality (“character”)</a:t>
            </a:r>
          </a:p>
          <a:p>
            <a:pPr marL="342900" indent="-342900">
              <a:lnSpc>
                <a:spcPct val="200000"/>
              </a:lnSpc>
              <a:buFont typeface="Arial" panose="020B0604020202020204" pitchFamily="34" charset="0"/>
              <a:buChar char="•"/>
            </a:pPr>
            <a:r>
              <a:rPr lang="en-US" sz="1800" b="1" dirty="0"/>
              <a:t>Peters (1894)*: </a:t>
            </a:r>
            <a:r>
              <a:rPr lang="en-US" sz="1800" dirty="0"/>
              <a:t>descriptions of past behavior and experiences predict employee outcomes</a:t>
            </a:r>
          </a:p>
          <a:p>
            <a:pPr marL="342900" indent="-342900">
              <a:lnSpc>
                <a:spcPct val="200000"/>
              </a:lnSpc>
              <a:buFont typeface="Arial" panose="020B0604020202020204" pitchFamily="34" charset="0"/>
              <a:buChar char="•"/>
            </a:pPr>
            <a:r>
              <a:rPr lang="en-US" sz="1800" b="1" dirty="0"/>
              <a:t>Freud (1901): </a:t>
            </a:r>
            <a:r>
              <a:rPr lang="en-US" sz="1800" dirty="0"/>
              <a:t>linguistic mistakes reveal hidden intentions</a:t>
            </a:r>
          </a:p>
          <a:p>
            <a:pPr marL="342900" indent="-342900">
              <a:lnSpc>
                <a:spcPct val="200000"/>
              </a:lnSpc>
              <a:buFont typeface="Arial" panose="020B0604020202020204" pitchFamily="34" charset="0"/>
              <a:buChar char="•"/>
            </a:pPr>
            <a:r>
              <a:rPr lang="en-US" sz="1800" b="1" dirty="0"/>
              <a:t>Rorschach (1921): </a:t>
            </a:r>
            <a:r>
              <a:rPr lang="en-US" sz="1800" dirty="0"/>
              <a:t>detect people’s thoughts from descriptions of inkblots</a:t>
            </a:r>
          </a:p>
          <a:p>
            <a:pPr marL="342900" indent="-342900">
              <a:lnSpc>
                <a:spcPct val="200000"/>
              </a:lnSpc>
              <a:buFont typeface="Arial" panose="020B0604020202020204" pitchFamily="34" charset="0"/>
              <a:buChar char="•"/>
            </a:pPr>
            <a:r>
              <a:rPr lang="en-US" sz="1800" b="1" dirty="0"/>
              <a:t>Morgan &amp; Murray (1935): </a:t>
            </a:r>
            <a:r>
              <a:rPr lang="en-US" sz="1800" dirty="0"/>
              <a:t>descriptions of pictures reveal motivations and emotions</a:t>
            </a:r>
          </a:p>
          <a:p>
            <a:pPr marL="342900" indent="-342900">
              <a:lnSpc>
                <a:spcPct val="200000"/>
              </a:lnSpc>
              <a:buFont typeface="Arial" panose="020B0604020202020204" pitchFamily="34" charset="0"/>
              <a:buChar char="•"/>
            </a:pPr>
            <a:r>
              <a:rPr lang="en-US" sz="1800" b="1" dirty="0"/>
              <a:t>Pennebaker (1999)*:</a:t>
            </a:r>
            <a:r>
              <a:rPr lang="en-US" sz="1800" dirty="0"/>
              <a:t> language use predicts individual differences</a:t>
            </a:r>
          </a:p>
        </p:txBody>
      </p:sp>
      <p:sp>
        <p:nvSpPr>
          <p:cNvPr id="4" name="Footer Placeholder 3">
            <a:extLst>
              <a:ext uri="{FF2B5EF4-FFF2-40B4-BE49-F238E27FC236}">
                <a16:creationId xmlns="" xmlns:a16="http://schemas.microsoft.com/office/drawing/2014/main" id="{4AA2038C-BACB-4014-9E57-53ECD63A123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5" name="TextBox 4">
            <a:extLst>
              <a:ext uri="{FF2B5EF4-FFF2-40B4-BE49-F238E27FC236}">
                <a16:creationId xmlns="" xmlns:a16="http://schemas.microsoft.com/office/drawing/2014/main" id="{130E7980-0BF8-422E-8EEE-EF25FB2361A1}"/>
              </a:ext>
            </a:extLst>
          </p:cNvPr>
          <p:cNvSpPr txBox="1"/>
          <p:nvPr/>
        </p:nvSpPr>
        <p:spPr bwMode="auto">
          <a:xfrm>
            <a:off x="752309" y="5608238"/>
            <a:ext cx="351472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solidFill>
                  <a:schemeClr val="tx2"/>
                </a:solidFill>
              </a:rPr>
              <a:t>Note: * = relevant to I/O</a:t>
            </a:r>
          </a:p>
        </p:txBody>
      </p:sp>
    </p:spTree>
    <p:extLst>
      <p:ext uri="{BB962C8B-B14F-4D97-AF65-F5344CB8AC3E}">
        <p14:creationId xmlns:p14="http://schemas.microsoft.com/office/powerpoint/2010/main" val="36342817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A208F5-5D0D-4AB9-B8F1-827C1F83F3AC}"/>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 xmlns:a16="http://schemas.microsoft.com/office/drawing/2014/main" id="{45623921-94C2-473B-A764-3591E90629FD}"/>
              </a:ext>
            </a:extLst>
          </p:cNvPr>
          <p:cNvSpPr>
            <a:spLocks noGrp="1"/>
          </p:cNvSpPr>
          <p:nvPr>
            <p:ph idx="1"/>
          </p:nvPr>
        </p:nvSpPr>
        <p:spPr>
          <a:xfrm>
            <a:off x="615951" y="1355635"/>
            <a:ext cx="10028375" cy="4175153"/>
          </a:xfrm>
        </p:spPr>
        <p:txBody>
          <a:bodyPr/>
          <a:lstStyle/>
          <a:p>
            <a:pPr marL="342900" indent="-342900">
              <a:buFont typeface="Wingdings" panose="05000000000000000000" pitchFamily="2" charset="2"/>
              <a:buChar char="§"/>
            </a:pPr>
            <a:r>
              <a:rPr lang="en-US" dirty="0"/>
              <a:t>Managing the data required for developing and maintaining an operational NLP application is </a:t>
            </a:r>
            <a:r>
              <a:rPr lang="en-US" b="1" dirty="0"/>
              <a:t>not an activity HR should undertake alone</a:t>
            </a:r>
            <a:r>
              <a:rPr lang="en-US" dirty="0"/>
              <a:t>.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Partner with other teams and departments (e.g., IT, legal).</a:t>
            </a:r>
          </a:p>
          <a:p>
            <a:endParaRPr lang="en-US" dirty="0"/>
          </a:p>
          <a:p>
            <a:endParaRPr lang="en-US" dirty="0"/>
          </a:p>
        </p:txBody>
      </p:sp>
      <p:sp>
        <p:nvSpPr>
          <p:cNvPr id="4" name="Footer Placeholder 3">
            <a:extLst>
              <a:ext uri="{FF2B5EF4-FFF2-40B4-BE49-F238E27FC236}">
                <a16:creationId xmlns="" xmlns:a16="http://schemas.microsoft.com/office/drawing/2014/main" id="{3AD23D15-D641-4D5D-98FD-EC445A46F7D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6" name="Graphic 5" descr="Handshake">
            <a:extLst>
              <a:ext uri="{FF2B5EF4-FFF2-40B4-BE49-F238E27FC236}">
                <a16:creationId xmlns="" xmlns:a16="http://schemas.microsoft.com/office/drawing/2014/main" id="{32CE9409-B91F-4D68-9369-168D007713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706643" y="3335784"/>
            <a:ext cx="2306716" cy="2306716"/>
          </a:xfrm>
          <a:prstGeom prst="rect">
            <a:avLst/>
          </a:prstGeom>
        </p:spPr>
      </p:pic>
    </p:spTree>
    <p:extLst>
      <p:ext uri="{BB962C8B-B14F-4D97-AF65-F5344CB8AC3E}">
        <p14:creationId xmlns:p14="http://schemas.microsoft.com/office/powerpoint/2010/main" val="3665940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95C3D6B4-3FBE-4584-B622-AEF78EE0F4DA}"/>
              </a:ext>
            </a:extLst>
          </p:cNvPr>
          <p:cNvSpPr>
            <a:spLocks noGrp="1"/>
          </p:cNvSpPr>
          <p:nvPr>
            <p:ph type="body" sz="quarter" idx="10"/>
          </p:nvPr>
        </p:nvSpPr>
        <p:spPr/>
        <p:txBody>
          <a:bodyPr/>
          <a:lstStyle/>
          <a:p>
            <a:r>
              <a:rPr lang="en-US" u="sng" dirty="0"/>
              <a:t>Preprocessing </a:t>
            </a:r>
          </a:p>
          <a:p>
            <a:r>
              <a:rPr lang="en-US" sz="2400" dirty="0"/>
              <a:t>Step 3. Data cleaning</a:t>
            </a:r>
          </a:p>
        </p:txBody>
      </p:sp>
      <p:sp>
        <p:nvSpPr>
          <p:cNvPr id="3" name="Footer Placeholder 2">
            <a:extLst>
              <a:ext uri="{FF2B5EF4-FFF2-40B4-BE49-F238E27FC236}">
                <a16:creationId xmlns="" xmlns:a16="http://schemas.microsoft.com/office/drawing/2014/main" id="{E8527F61-F992-4066-8AFC-DBC323AC22CD}"/>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 xmlns:a16="http://schemas.microsoft.com/office/drawing/2014/main" id="{AEAF5BD9-AC82-4C3D-89DF-D297792E821B}"/>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1C973D67-A4D6-44DE-9CBF-EE2B186FAA5E}"/>
              </a:ext>
            </a:extLst>
          </p:cNvPr>
          <p:cNvSpPr/>
          <p:nvPr/>
        </p:nvSpPr>
        <p:spPr bwMode="auto">
          <a:xfrm>
            <a:off x="4100794"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67226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B9F3DD-953D-4109-A8D2-635A0032AF45}"/>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 xmlns:a16="http://schemas.microsoft.com/office/drawing/2014/main" id="{8B93D09E-BF5B-4FD3-9E3A-ACF4017F9BAD}"/>
              </a:ext>
            </a:extLst>
          </p:cNvPr>
          <p:cNvSpPr>
            <a:spLocks noGrp="1"/>
          </p:cNvSpPr>
          <p:nvPr>
            <p:ph idx="1"/>
          </p:nvPr>
        </p:nvSpPr>
        <p:spPr/>
        <p:txBody>
          <a:bodyPr/>
          <a:lstStyle/>
          <a:p>
            <a:pPr marL="342900" indent="-342900">
              <a:buFont typeface="Wingdings" panose="05000000000000000000" pitchFamily="2" charset="2"/>
              <a:buChar char="§"/>
            </a:pPr>
            <a:r>
              <a:rPr lang="en-US" dirty="0"/>
              <a:t>The purpose of data cleaning is to </a:t>
            </a:r>
            <a:r>
              <a:rPr lang="en-US" b="1" dirty="0"/>
              <a:t>increase the quality of the data</a:t>
            </a:r>
            <a:r>
              <a:rPr lang="en-US" dirty="0"/>
              <a:t>, which ultimately increases the validity of the observed patterns and relationships (Kobayashi, et al., 2017). </a:t>
            </a:r>
          </a:p>
          <a:p>
            <a:pPr marL="342900" indent="-342900">
              <a:buFont typeface="Wingdings" panose="05000000000000000000" pitchFamily="2" charset="2"/>
              <a:buChar char="§"/>
            </a:pPr>
            <a:r>
              <a:rPr lang="en-US" dirty="0"/>
              <a:t>In cleaning, </a:t>
            </a:r>
            <a:r>
              <a:rPr lang="en-US" b="1" dirty="0"/>
              <a:t>only the relevant elements are retained</a:t>
            </a:r>
            <a:r>
              <a:rPr lang="en-US" dirty="0"/>
              <a:t>. This involves the deleting of unimportant characters (e.g., formatting tags), converting to lowercase, stop word removal (stop words have low information content), word stemming/lemmatization, and running spellcheck (depends on the use case). This data cleaning process removes words, and therefore also reduces the size of the vocabulary. </a:t>
            </a:r>
          </a:p>
          <a:p>
            <a:pPr marL="342900" indent="-342900">
              <a:buFont typeface="Wingdings" panose="05000000000000000000" pitchFamily="2" charset="2"/>
              <a:buChar char="§"/>
            </a:pPr>
            <a:r>
              <a:rPr lang="en-US" dirty="0"/>
              <a:t>Ultimately, in the data cleaning step, the question we are asking ourselves is – from an I/O perspective, </a:t>
            </a:r>
            <a:r>
              <a:rPr lang="en-US" b="1" dirty="0"/>
              <a:t>what elements of text do we think are important to retain because they are expected to be related to the constructs or outcomes in our research question?</a:t>
            </a:r>
          </a:p>
          <a:p>
            <a:endParaRPr lang="en-US" dirty="0"/>
          </a:p>
          <a:p>
            <a:endParaRPr lang="en-US" dirty="0"/>
          </a:p>
        </p:txBody>
      </p:sp>
      <p:sp>
        <p:nvSpPr>
          <p:cNvPr id="4" name="Footer Placeholder 3">
            <a:extLst>
              <a:ext uri="{FF2B5EF4-FFF2-40B4-BE49-F238E27FC236}">
                <a16:creationId xmlns="" xmlns:a16="http://schemas.microsoft.com/office/drawing/2014/main" id="{8298C837-7797-41F7-967C-57A1C9602017}"/>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2360199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4F955B-965C-42B1-9FCC-FE5003DDEFBB}"/>
              </a:ext>
            </a:extLst>
          </p:cNvPr>
          <p:cNvSpPr>
            <a:spLocks noGrp="1"/>
          </p:cNvSpPr>
          <p:nvPr>
            <p:ph type="title"/>
          </p:nvPr>
        </p:nvSpPr>
        <p:spPr/>
        <p:txBody>
          <a:bodyPr/>
          <a:lstStyle/>
          <a:p>
            <a:r>
              <a:rPr lang="en-US" dirty="0"/>
              <a:t>Good Practices for Data Cleaning</a:t>
            </a:r>
          </a:p>
        </p:txBody>
      </p:sp>
      <p:sp>
        <p:nvSpPr>
          <p:cNvPr id="3" name="Content Placeholder 2">
            <a:extLst>
              <a:ext uri="{FF2B5EF4-FFF2-40B4-BE49-F238E27FC236}">
                <a16:creationId xmlns="" xmlns:a16="http://schemas.microsoft.com/office/drawing/2014/main" id="{681AF38F-3BB8-416C-B438-1207E7B4866B}"/>
              </a:ext>
            </a:extLst>
          </p:cNvPr>
          <p:cNvSpPr>
            <a:spLocks noGrp="1"/>
          </p:cNvSpPr>
          <p:nvPr>
            <p:ph idx="1"/>
          </p:nvPr>
        </p:nvSpPr>
        <p:spPr>
          <a:xfrm>
            <a:off x="615951" y="1172387"/>
            <a:ext cx="10972800" cy="4139233"/>
          </a:xfrm>
        </p:spPr>
        <p:txBody>
          <a:bodyPr/>
          <a:lstStyle/>
          <a:p>
            <a:r>
              <a:rPr lang="en-US" sz="1600" dirty="0"/>
              <a:t>Whether doing data cleaning within the HR function, relying on an internal partner, or coordinating with an external vendor, the guidelines for data cleaning are the same: </a:t>
            </a:r>
          </a:p>
          <a:p>
            <a:endParaRPr lang="en-US" sz="1600" dirty="0"/>
          </a:p>
          <a:p>
            <a:pPr marL="342900" lvl="0" indent="-342900">
              <a:buFont typeface="+mj-lt"/>
              <a:buAutoNum type="arabicPeriod"/>
            </a:pPr>
            <a:r>
              <a:rPr lang="en-US" sz="1600" dirty="0"/>
              <a:t>Set reasonable expectations</a:t>
            </a:r>
          </a:p>
          <a:p>
            <a:pPr marL="342900" lvl="0" indent="-342900">
              <a:buFont typeface="+mj-lt"/>
              <a:buAutoNum type="arabicPeriod"/>
            </a:pPr>
            <a:r>
              <a:rPr lang="en-US" sz="1600" dirty="0"/>
              <a:t>Document cleaning steps</a:t>
            </a:r>
          </a:p>
          <a:p>
            <a:pPr marL="342900" lvl="0" indent="-342900">
              <a:buFont typeface="+mj-lt"/>
              <a:buAutoNum type="arabicPeriod"/>
            </a:pPr>
            <a:r>
              <a:rPr lang="en-US" sz="1600" dirty="0"/>
              <a:t>Make analyses reproducible</a:t>
            </a:r>
          </a:p>
          <a:p>
            <a:pPr marL="342900" lvl="0" indent="-342900">
              <a:buFont typeface="+mj-lt"/>
              <a:buAutoNum type="arabicPeriod"/>
            </a:pPr>
            <a:r>
              <a:rPr lang="en-US" sz="1600" dirty="0"/>
              <a:t>Unify formats whenever possible </a:t>
            </a:r>
          </a:p>
          <a:p>
            <a:pPr marL="342900" lvl="0" indent="-342900">
              <a:buFont typeface="+mj-lt"/>
              <a:buAutoNum type="arabicPeriod"/>
            </a:pPr>
            <a:r>
              <a:rPr lang="en-US" sz="1600" dirty="0"/>
              <a:t>Create and update standard taxonomies whenever required</a:t>
            </a:r>
          </a:p>
          <a:p>
            <a:pPr marL="342900" lvl="0" indent="-342900">
              <a:buFont typeface="+mj-lt"/>
              <a:buAutoNum type="arabicPeriod"/>
            </a:pPr>
            <a:r>
              <a:rPr lang="en-US" sz="1600" dirty="0"/>
              <a:t>Set up automatic flags when using automatic feeds or Application Programming Interface (API) integrations</a:t>
            </a:r>
          </a:p>
          <a:p>
            <a:endParaRPr lang="en-US" dirty="0"/>
          </a:p>
        </p:txBody>
      </p:sp>
      <p:sp>
        <p:nvSpPr>
          <p:cNvPr id="4" name="Footer Placeholder 3">
            <a:extLst>
              <a:ext uri="{FF2B5EF4-FFF2-40B4-BE49-F238E27FC236}">
                <a16:creationId xmlns="" xmlns:a16="http://schemas.microsoft.com/office/drawing/2014/main" id="{E04DD7E7-A3E9-48E6-9058-F48EB592B306}"/>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5391556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Cleaning Steps</a:t>
            </a:r>
          </a:p>
        </p:txBody>
      </p:sp>
      <p:sp>
        <p:nvSpPr>
          <p:cNvPr id="3" name="Content Placeholder 2"/>
          <p:cNvSpPr>
            <a:spLocks noGrp="1"/>
          </p:cNvSpPr>
          <p:nvPr>
            <p:ph idx="1"/>
          </p:nvPr>
        </p:nvSpPr>
        <p:spPr>
          <a:xfrm>
            <a:off x="615951" y="1166953"/>
            <a:ext cx="10972800" cy="4682304"/>
          </a:xfrm>
        </p:spPr>
        <p:txBody>
          <a:bodyPr/>
          <a:lstStyle/>
          <a:p>
            <a:r>
              <a:rPr lang="en-US" sz="1800" b="1" dirty="0">
                <a:solidFill>
                  <a:schemeClr val="bg1">
                    <a:lumMod val="50000"/>
                  </a:schemeClr>
                </a:solidFill>
              </a:rPr>
              <a:t>Original</a:t>
            </a:r>
          </a:p>
          <a:p>
            <a:r>
              <a:rPr lang="en-US" sz="1800" dirty="0">
                <a:solidFill>
                  <a:schemeClr val="bg1">
                    <a:lumMod val="50000"/>
                  </a:schemeClr>
                </a:solidFill>
              </a:rPr>
              <a:t>I like that I am learning a new skill set and that it is definitely an important skillset to have in the current economic environment. I also like that I am valued at my workplace because I am one of the few people in the entire company that can do the things that I do. It's fulfilling work but I wish there was a little more to do during the last few days of the week.</a:t>
            </a:r>
          </a:p>
          <a:p>
            <a:endParaRPr lang="en-US" sz="1800" b="1" dirty="0">
              <a:solidFill>
                <a:schemeClr val="bg1">
                  <a:lumMod val="50000"/>
                </a:schemeClr>
              </a:solidFill>
            </a:endParaRPr>
          </a:p>
          <a:p>
            <a:r>
              <a:rPr lang="en-US" sz="1800" b="1" dirty="0">
                <a:solidFill>
                  <a:schemeClr val="bg1">
                    <a:lumMod val="50000"/>
                  </a:schemeClr>
                </a:solidFill>
              </a:rPr>
              <a:t>Lower case, without </a:t>
            </a:r>
            <a:r>
              <a:rPr lang="en-US" sz="1800" b="1" dirty="0" err="1">
                <a:solidFill>
                  <a:schemeClr val="bg1">
                    <a:lumMod val="50000"/>
                  </a:schemeClr>
                </a:solidFill>
              </a:rPr>
              <a:t>stopwords</a:t>
            </a:r>
            <a:r>
              <a:rPr lang="en-US" sz="1800" b="1" dirty="0">
                <a:solidFill>
                  <a:schemeClr val="bg1">
                    <a:lumMod val="50000"/>
                  </a:schemeClr>
                </a:solidFill>
              </a:rPr>
              <a:t> or punctuation</a:t>
            </a:r>
            <a:endParaRPr lang="en-US" sz="1800" dirty="0">
              <a:solidFill>
                <a:schemeClr val="bg1">
                  <a:lumMod val="50000"/>
                </a:schemeClr>
              </a:solidFill>
            </a:endParaRPr>
          </a:p>
          <a:p>
            <a:r>
              <a:rPr lang="en-US" sz="1800" dirty="0">
                <a:solidFill>
                  <a:schemeClr val="bg1">
                    <a:lumMod val="50000"/>
                  </a:schemeClr>
                </a:solidFill>
              </a:rPr>
              <a:t>like learning new skill set definitely important skillset current economic environment also like valued workplace one people entire company can things fulfilling work wish little last days week</a:t>
            </a:r>
          </a:p>
          <a:p>
            <a:endParaRPr lang="en-US" sz="1800" dirty="0">
              <a:solidFill>
                <a:schemeClr val="bg1">
                  <a:lumMod val="50000"/>
                </a:schemeClr>
              </a:solidFill>
            </a:endParaRPr>
          </a:p>
          <a:p>
            <a:r>
              <a:rPr lang="en-US" sz="1800" b="1" dirty="0">
                <a:solidFill>
                  <a:schemeClr val="bg1">
                    <a:lumMod val="50000"/>
                  </a:schemeClr>
                </a:solidFill>
              </a:rPr>
              <a:t>Stemming</a:t>
            </a:r>
          </a:p>
          <a:p>
            <a:r>
              <a:rPr lang="en-US" sz="1800" dirty="0">
                <a:solidFill>
                  <a:schemeClr val="bg1">
                    <a:lumMod val="50000"/>
                  </a:schemeClr>
                </a:solidFill>
              </a:rPr>
              <a:t>like learn new skill set </a:t>
            </a:r>
            <a:r>
              <a:rPr lang="en-US" sz="1800" dirty="0" err="1">
                <a:solidFill>
                  <a:schemeClr val="bg1">
                    <a:lumMod val="50000"/>
                  </a:schemeClr>
                </a:solidFill>
              </a:rPr>
              <a:t>definit</a:t>
            </a:r>
            <a:r>
              <a:rPr lang="en-US" sz="1800" dirty="0">
                <a:solidFill>
                  <a:schemeClr val="bg1">
                    <a:lumMod val="50000"/>
                  </a:schemeClr>
                </a:solidFill>
              </a:rPr>
              <a:t> import skillset current </a:t>
            </a:r>
            <a:r>
              <a:rPr lang="en-US" sz="1800" dirty="0" err="1">
                <a:solidFill>
                  <a:schemeClr val="bg1">
                    <a:lumMod val="50000"/>
                  </a:schemeClr>
                </a:solidFill>
              </a:rPr>
              <a:t>econom</a:t>
            </a:r>
            <a:r>
              <a:rPr lang="en-US" sz="1800" dirty="0">
                <a:solidFill>
                  <a:schemeClr val="bg1">
                    <a:lumMod val="50000"/>
                  </a:schemeClr>
                </a:solidFill>
              </a:rPr>
              <a:t> environ also like </a:t>
            </a:r>
            <a:r>
              <a:rPr lang="en-US" sz="1800" dirty="0" err="1">
                <a:solidFill>
                  <a:schemeClr val="bg1">
                    <a:lumMod val="50000"/>
                  </a:schemeClr>
                </a:solidFill>
              </a:rPr>
              <a:t>valu</a:t>
            </a:r>
            <a:r>
              <a:rPr lang="en-US" sz="1800" dirty="0">
                <a:solidFill>
                  <a:schemeClr val="bg1">
                    <a:lumMod val="50000"/>
                  </a:schemeClr>
                </a:solidFill>
              </a:rPr>
              <a:t> </a:t>
            </a:r>
            <a:r>
              <a:rPr lang="en-US" sz="1800" dirty="0" err="1">
                <a:solidFill>
                  <a:schemeClr val="bg1">
                    <a:lumMod val="50000"/>
                  </a:schemeClr>
                </a:solidFill>
              </a:rPr>
              <a:t>workplac</a:t>
            </a:r>
            <a:r>
              <a:rPr lang="en-US" sz="1800" dirty="0">
                <a:solidFill>
                  <a:schemeClr val="bg1">
                    <a:lumMod val="50000"/>
                  </a:schemeClr>
                </a:solidFill>
              </a:rPr>
              <a:t> one </a:t>
            </a:r>
            <a:r>
              <a:rPr lang="en-US" sz="1800" dirty="0" err="1">
                <a:solidFill>
                  <a:schemeClr val="bg1">
                    <a:lumMod val="50000"/>
                  </a:schemeClr>
                </a:solidFill>
              </a:rPr>
              <a:t>peopl</a:t>
            </a:r>
            <a:r>
              <a:rPr lang="en-US" sz="1800" dirty="0">
                <a:solidFill>
                  <a:schemeClr val="bg1">
                    <a:lumMod val="50000"/>
                  </a:schemeClr>
                </a:solidFill>
              </a:rPr>
              <a:t> </a:t>
            </a:r>
            <a:r>
              <a:rPr lang="en-US" sz="1800" dirty="0" err="1">
                <a:solidFill>
                  <a:schemeClr val="bg1">
                    <a:lumMod val="50000"/>
                  </a:schemeClr>
                </a:solidFill>
              </a:rPr>
              <a:t>entir</a:t>
            </a:r>
            <a:r>
              <a:rPr lang="en-US" sz="1800" dirty="0">
                <a:solidFill>
                  <a:schemeClr val="bg1">
                    <a:lumMod val="50000"/>
                  </a:schemeClr>
                </a:solidFill>
              </a:rPr>
              <a:t> </a:t>
            </a:r>
            <a:r>
              <a:rPr lang="en-US" sz="1800" dirty="0" err="1">
                <a:solidFill>
                  <a:schemeClr val="bg1">
                    <a:lumMod val="50000"/>
                  </a:schemeClr>
                </a:solidFill>
              </a:rPr>
              <a:t>compani</a:t>
            </a:r>
            <a:r>
              <a:rPr lang="en-US" sz="1800" dirty="0">
                <a:solidFill>
                  <a:schemeClr val="bg1">
                    <a:lumMod val="50000"/>
                  </a:schemeClr>
                </a:solidFill>
              </a:rPr>
              <a:t> can thing fulfil work wish </a:t>
            </a:r>
            <a:r>
              <a:rPr lang="en-US" sz="1800" dirty="0" err="1">
                <a:solidFill>
                  <a:schemeClr val="bg1">
                    <a:lumMod val="50000"/>
                  </a:schemeClr>
                </a:solidFill>
              </a:rPr>
              <a:t>littl</a:t>
            </a:r>
            <a:r>
              <a:rPr lang="en-US" sz="1800" dirty="0">
                <a:solidFill>
                  <a:schemeClr val="bg1">
                    <a:lumMod val="50000"/>
                  </a:schemeClr>
                </a:solidFill>
              </a:rPr>
              <a:t> last day week</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Tree>
    <p:extLst>
      <p:ext uri="{BB962C8B-B14F-4D97-AF65-F5344CB8AC3E}">
        <p14:creationId xmlns:p14="http://schemas.microsoft.com/office/powerpoint/2010/main" val="2404142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755806-FEA1-416C-9668-9CCD1B9900FD}"/>
              </a:ext>
            </a:extLst>
          </p:cNvPr>
          <p:cNvSpPr>
            <a:spLocks noGrp="1"/>
          </p:cNvSpPr>
          <p:nvPr>
            <p:ph type="title"/>
          </p:nvPr>
        </p:nvSpPr>
        <p:spPr/>
        <p:txBody>
          <a:bodyPr/>
          <a:lstStyle/>
          <a:p>
            <a:r>
              <a:rPr lang="en-US" dirty="0">
                <a:solidFill>
                  <a:schemeClr val="accent1"/>
                </a:solidFill>
              </a:rPr>
              <a:t>Key Considerations (Data Cleaning)</a:t>
            </a:r>
          </a:p>
        </p:txBody>
      </p:sp>
      <p:sp>
        <p:nvSpPr>
          <p:cNvPr id="3" name="Content Placeholder 2">
            <a:extLst>
              <a:ext uri="{FF2B5EF4-FFF2-40B4-BE49-F238E27FC236}">
                <a16:creationId xmlns="" xmlns:a16="http://schemas.microsoft.com/office/drawing/2014/main" id="{C8ED969E-739E-4E97-AB7D-10288D1136EC}"/>
              </a:ext>
            </a:extLst>
          </p:cNvPr>
          <p:cNvSpPr>
            <a:spLocks noGrp="1"/>
          </p:cNvSpPr>
          <p:nvPr>
            <p:ph idx="1"/>
          </p:nvPr>
        </p:nvSpPr>
        <p:spPr>
          <a:xfrm>
            <a:off x="607483" y="1035333"/>
            <a:ext cx="10972800" cy="5246198"/>
          </a:xfrm>
        </p:spPr>
        <p:txBody>
          <a:bodyPr/>
          <a:lstStyle/>
          <a:p>
            <a:pPr lvl="0"/>
            <a:r>
              <a:rPr lang="en-US" sz="1800" b="1" dirty="0"/>
              <a:t>1. Should you remove stop words?</a:t>
            </a:r>
          </a:p>
          <a:p>
            <a:pPr marL="666750" lvl="1" indent="-457200">
              <a:buFont typeface="Arial" panose="020B0604020202020204" pitchFamily="34" charset="0"/>
              <a:buChar char="•"/>
            </a:pPr>
            <a:r>
              <a:rPr lang="en-US" sz="1400" dirty="0">
                <a:solidFill>
                  <a:schemeClr val="tx2"/>
                </a:solidFill>
              </a:rPr>
              <a:t>Keep stop words for short text (&lt; 200 characters)</a:t>
            </a:r>
          </a:p>
          <a:p>
            <a:pPr marL="666750" lvl="1" indent="-457200">
              <a:buFont typeface="Arial" panose="020B0604020202020204" pitchFamily="34" charset="0"/>
              <a:buChar char="•"/>
            </a:pPr>
            <a:r>
              <a:rPr lang="en-US" sz="1400" dirty="0">
                <a:solidFill>
                  <a:schemeClr val="tx2"/>
                </a:solidFill>
              </a:rPr>
              <a:t>TF-IDF transformation enables the inclusion of stop words</a:t>
            </a:r>
          </a:p>
          <a:p>
            <a:pPr marL="666750" lvl="1" indent="-457200">
              <a:buFont typeface="Arial" panose="020B0604020202020204" pitchFamily="34" charset="0"/>
              <a:buChar char="•"/>
            </a:pPr>
            <a:r>
              <a:rPr lang="en-US" sz="1400" dirty="0">
                <a:solidFill>
                  <a:schemeClr val="tx2"/>
                </a:solidFill>
              </a:rPr>
              <a:t>Keep certain stop words for predicting personality (see </a:t>
            </a:r>
            <a:r>
              <a:rPr lang="en-US" sz="1400" dirty="0" err="1">
                <a:solidFill>
                  <a:schemeClr val="tx2"/>
                </a:solidFill>
              </a:rPr>
              <a:t>Tausczik</a:t>
            </a:r>
            <a:r>
              <a:rPr lang="en-US" sz="1400" dirty="0">
                <a:solidFill>
                  <a:schemeClr val="tx2"/>
                </a:solidFill>
              </a:rPr>
              <a:t> &amp; Pennebaker, 2010)</a:t>
            </a:r>
          </a:p>
          <a:p>
            <a:r>
              <a:rPr lang="en-US" sz="1600" u="sng" dirty="0"/>
              <a:t>Yes, we will remove stop words</a:t>
            </a:r>
          </a:p>
          <a:p>
            <a:pPr lvl="0"/>
            <a:r>
              <a:rPr lang="en-US" sz="1800" b="1" dirty="0"/>
              <a:t>2. Should you remove punctuation?</a:t>
            </a:r>
          </a:p>
          <a:p>
            <a:pPr lvl="0"/>
            <a:r>
              <a:rPr lang="en-US" sz="1600" u="sng" dirty="0"/>
              <a:t>Yes, we will remove punctuation</a:t>
            </a:r>
          </a:p>
          <a:p>
            <a:pPr lvl="0"/>
            <a:r>
              <a:rPr lang="en-US" sz="1800" b="1" dirty="0"/>
              <a:t>3. Should you use word stemming or lemmatization?</a:t>
            </a:r>
          </a:p>
          <a:p>
            <a:pPr marL="666750" lvl="1" indent="-457200">
              <a:buFont typeface="Arial" panose="020B0604020202020204" pitchFamily="34" charset="0"/>
              <a:buChar char="•"/>
            </a:pPr>
            <a:r>
              <a:rPr lang="en-US" sz="1400" dirty="0">
                <a:solidFill>
                  <a:schemeClr val="tx2"/>
                </a:solidFill>
              </a:rPr>
              <a:t>Possibly not if you are using a prebuilt dictionary</a:t>
            </a:r>
          </a:p>
          <a:p>
            <a:r>
              <a:rPr lang="en-US" sz="1600" u="sng" dirty="0"/>
              <a:t>Yes, we will use word stemming for the topic model</a:t>
            </a:r>
          </a:p>
          <a:p>
            <a:pPr lvl="0"/>
            <a:r>
              <a:rPr lang="en-US" sz="1800" b="1" dirty="0"/>
              <a:t>4.  Should you correct misspelled words? </a:t>
            </a:r>
          </a:p>
          <a:p>
            <a:pPr marL="666750" lvl="1" indent="-457200">
              <a:buFont typeface="Arial" panose="020B0604020202020204" pitchFamily="34" charset="0"/>
              <a:buChar char="•"/>
            </a:pPr>
            <a:r>
              <a:rPr lang="en-US" sz="1400" dirty="0">
                <a:solidFill>
                  <a:schemeClr val="tx2"/>
                </a:solidFill>
              </a:rPr>
              <a:t>Possibly not if you are using a prebuilt dictionary</a:t>
            </a:r>
          </a:p>
          <a:p>
            <a:pPr marL="666750" lvl="1" indent="-457200">
              <a:buFont typeface="Arial" panose="020B0604020202020204" pitchFamily="34" charset="0"/>
              <a:buChar char="•"/>
            </a:pPr>
            <a:r>
              <a:rPr lang="en-US" sz="1400" dirty="0">
                <a:solidFill>
                  <a:schemeClr val="tx2"/>
                </a:solidFill>
              </a:rPr>
              <a:t>Can be prohibitive will larger datasets, difficult to automate</a:t>
            </a:r>
          </a:p>
          <a:p>
            <a:r>
              <a:rPr lang="en-US" sz="1600" u="sng" dirty="0"/>
              <a:t>No, difficult to automate in larger-scale projects</a:t>
            </a:r>
          </a:p>
          <a:p>
            <a:endParaRPr lang="en-US" sz="1600" dirty="0">
              <a:solidFill>
                <a:schemeClr val="tx2"/>
              </a:solidFill>
            </a:endParaRPr>
          </a:p>
          <a:p>
            <a:endParaRPr lang="en-US" sz="2400" dirty="0"/>
          </a:p>
        </p:txBody>
      </p:sp>
      <p:sp>
        <p:nvSpPr>
          <p:cNvPr id="4" name="Footer Placeholder 3">
            <a:extLst>
              <a:ext uri="{FF2B5EF4-FFF2-40B4-BE49-F238E27FC236}">
                <a16:creationId xmlns="" xmlns:a16="http://schemas.microsoft.com/office/drawing/2014/main" id="{8E371686-EE83-4D6C-998F-BDD02E95666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 xmlns:a16="http://schemas.microsoft.com/office/drawing/2014/main" id="{21BD99F7-C7C0-4B2F-BF04-894691200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1217720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F5FD6E4C-E2C3-4471-A761-ABB1F569DE23}"/>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 xmlns:a16="http://schemas.microsoft.com/office/drawing/2014/main" id="{3ABBA2E4-5B80-4EA1-87E1-A5BE294080E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extBox 3">
            <a:extLst>
              <a:ext uri="{FF2B5EF4-FFF2-40B4-BE49-F238E27FC236}">
                <a16:creationId xmlns="" xmlns:a16="http://schemas.microsoft.com/office/drawing/2014/main" id="{97539D39-E013-4584-8D49-D0EA2BD0ECBE}"/>
              </a:ext>
            </a:extLst>
          </p:cNvPr>
          <p:cNvSpPr txBox="1"/>
          <p:nvPr/>
        </p:nvSpPr>
        <p:spPr bwMode="auto">
          <a:xfrm>
            <a:off x="619017" y="3461495"/>
            <a:ext cx="10969734" cy="92333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457200" indent="-457200" algn="l">
              <a:buFont typeface="+mj-lt"/>
              <a:buAutoNum type="arabicPeriod"/>
            </a:pPr>
            <a:r>
              <a:rPr lang="en-US" sz="2000" b="1" dirty="0">
                <a:solidFill>
                  <a:schemeClr val="tx2"/>
                </a:solidFill>
              </a:rPr>
              <a:t>What considerations regarding data collection are most important for your use case?</a:t>
            </a:r>
          </a:p>
          <a:p>
            <a:pPr marL="457200" indent="-457200" algn="l">
              <a:buFont typeface="+mj-lt"/>
              <a:buAutoNum type="arabicPeriod"/>
            </a:pPr>
            <a:endParaRPr lang="en-US" sz="2000" b="1" dirty="0">
              <a:solidFill>
                <a:schemeClr val="tx2"/>
              </a:solidFill>
            </a:endParaRPr>
          </a:p>
          <a:p>
            <a:pPr marL="457200" indent="-457200" algn="l">
              <a:buFont typeface="+mj-lt"/>
              <a:buAutoNum type="arabicPeriod"/>
            </a:pPr>
            <a:r>
              <a:rPr lang="en-US" sz="2000" b="1" dirty="0">
                <a:solidFill>
                  <a:schemeClr val="tx2"/>
                </a:solidFill>
              </a:rPr>
              <a:t>Based on the general guidance, what cleaning steps might make sense for your data?</a:t>
            </a:r>
          </a:p>
        </p:txBody>
      </p:sp>
    </p:spTree>
    <p:extLst>
      <p:ext uri="{BB962C8B-B14F-4D97-AF65-F5344CB8AC3E}">
        <p14:creationId xmlns:p14="http://schemas.microsoft.com/office/powerpoint/2010/main" val="14578201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55F2A98-D28A-472C-8ED8-646C039EB75E}"/>
              </a:ext>
            </a:extLst>
          </p:cNvPr>
          <p:cNvSpPr>
            <a:spLocks noGrp="1"/>
          </p:cNvSpPr>
          <p:nvPr>
            <p:ph type="body" sz="quarter" idx="10"/>
          </p:nvPr>
        </p:nvSpPr>
        <p:spPr/>
        <p:txBody>
          <a:bodyPr/>
          <a:lstStyle/>
          <a:p>
            <a:r>
              <a:rPr lang="en-US" u="sng" dirty="0"/>
              <a:t>Preprocessing </a:t>
            </a:r>
          </a:p>
          <a:p>
            <a:r>
              <a:rPr lang="en-US" sz="2400" dirty="0"/>
              <a:t>Step 4. Transformation</a:t>
            </a:r>
          </a:p>
        </p:txBody>
      </p:sp>
      <p:sp>
        <p:nvSpPr>
          <p:cNvPr id="3" name="Footer Placeholder 2">
            <a:extLst>
              <a:ext uri="{FF2B5EF4-FFF2-40B4-BE49-F238E27FC236}">
                <a16:creationId xmlns="" xmlns:a16="http://schemas.microsoft.com/office/drawing/2014/main" id="{21460BFC-85E6-494A-BCF7-A0B93AAEE75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 xmlns:a16="http://schemas.microsoft.com/office/drawing/2014/main" id="{A8869CDC-49E7-4984-829E-FADAC25DCDBF}"/>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4CC46130-615E-4050-9DDA-445D00428296}"/>
              </a:ext>
            </a:extLst>
          </p:cNvPr>
          <p:cNvSpPr/>
          <p:nvPr/>
        </p:nvSpPr>
        <p:spPr bwMode="auto">
          <a:xfrm>
            <a:off x="5243790"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058008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B8E26-7E32-4A96-9C79-A5698484D1BC}"/>
              </a:ext>
            </a:extLst>
          </p:cNvPr>
          <p:cNvSpPr>
            <a:spLocks noGrp="1"/>
          </p:cNvSpPr>
          <p:nvPr>
            <p:ph type="title"/>
          </p:nvPr>
        </p:nvSpPr>
        <p:spPr/>
        <p:txBody>
          <a:bodyPr/>
          <a:lstStyle/>
          <a:p>
            <a:r>
              <a:rPr lang="en-US" dirty="0"/>
              <a:t>Transformation</a:t>
            </a:r>
          </a:p>
        </p:txBody>
      </p:sp>
      <p:sp>
        <p:nvSpPr>
          <p:cNvPr id="3" name="Content Placeholder 2">
            <a:extLst>
              <a:ext uri="{FF2B5EF4-FFF2-40B4-BE49-F238E27FC236}">
                <a16:creationId xmlns="" xmlns:a16="http://schemas.microsoft.com/office/drawing/2014/main" id="{141B41FD-B0D5-4427-9520-E92D7703717E}"/>
              </a:ext>
            </a:extLst>
          </p:cNvPr>
          <p:cNvSpPr>
            <a:spLocks noGrp="1"/>
          </p:cNvSpPr>
          <p:nvPr>
            <p:ph idx="1"/>
          </p:nvPr>
        </p:nvSpPr>
        <p:spPr>
          <a:xfrm>
            <a:off x="615951" y="1355635"/>
            <a:ext cx="6369465" cy="4139233"/>
          </a:xfrm>
        </p:spPr>
        <p:txBody>
          <a:bodyPr/>
          <a:lstStyle/>
          <a:p>
            <a:pPr marL="342900" indent="-342900">
              <a:buFont typeface="Wingdings" panose="05000000000000000000" pitchFamily="2" charset="2"/>
              <a:buChar char="§"/>
            </a:pPr>
            <a:r>
              <a:rPr lang="en-US" dirty="0"/>
              <a:t>Most text analysis techniques </a:t>
            </a:r>
            <a:r>
              <a:rPr lang="en-US" b="1" dirty="0"/>
              <a:t>require the data to be in a matrix structure</a:t>
            </a:r>
            <a:r>
              <a:rPr lang="en-US" dirty="0"/>
              <a:t>, where the rows are the individual documents and the columns are the variables.</a:t>
            </a:r>
          </a:p>
          <a:p>
            <a:pPr marL="342900" indent="-342900">
              <a:buFont typeface="Wingdings" panose="05000000000000000000" pitchFamily="2" charset="2"/>
              <a:buChar char="§"/>
            </a:pPr>
            <a:r>
              <a:rPr lang="en-US" dirty="0"/>
              <a:t>Creating a DTM </a:t>
            </a:r>
            <a:r>
              <a:rPr lang="en-US" b="1" dirty="0"/>
              <a:t>removes information about word sequencing</a:t>
            </a:r>
            <a:r>
              <a:rPr lang="en-US" dirty="0"/>
              <a:t>, however, research has found that transformations that ignore word order sometimes perform better (Song, Liu, &amp; Yang, 2005; Zhang, Yoshida, &amp; Tang, 2008). Some researchers would claim otherwise (e.g., </a:t>
            </a:r>
            <a:r>
              <a:rPr lang="en-US" dirty="0" err="1"/>
              <a:t>Illia</a:t>
            </a:r>
            <a:r>
              <a:rPr lang="en-US" dirty="0"/>
              <a:t> et al., 2012).</a:t>
            </a:r>
          </a:p>
          <a:p>
            <a:pPr marL="342900" indent="-342900">
              <a:buFont typeface="Wingdings" panose="05000000000000000000" pitchFamily="2" charset="2"/>
              <a:buChar char="§"/>
            </a:pPr>
            <a:r>
              <a:rPr lang="en-US" dirty="0"/>
              <a:t>DTM representations are high dimensionality based on the vocabulary size. If needed, </a:t>
            </a:r>
            <a:r>
              <a:rPr lang="en-US" b="1" dirty="0"/>
              <a:t>dimensionality (variable) reduction techniques can be used</a:t>
            </a:r>
            <a:r>
              <a:rPr lang="en-US" dirty="0"/>
              <a:t>. </a:t>
            </a:r>
          </a:p>
          <a:p>
            <a:endParaRPr lang="en-US" dirty="0"/>
          </a:p>
        </p:txBody>
      </p:sp>
      <p:sp>
        <p:nvSpPr>
          <p:cNvPr id="4" name="Footer Placeholder 3">
            <a:extLst>
              <a:ext uri="{FF2B5EF4-FFF2-40B4-BE49-F238E27FC236}">
                <a16:creationId xmlns="" xmlns:a16="http://schemas.microsoft.com/office/drawing/2014/main" id="{48932049-1F3D-440E-BA64-BBD1CD3231E0}"/>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graphicFrame>
        <p:nvGraphicFramePr>
          <p:cNvPr id="5" name="Content Placeholder 5"/>
          <p:cNvGraphicFramePr>
            <a:graphicFrameLocks/>
          </p:cNvGraphicFramePr>
          <p:nvPr>
            <p:extLst>
              <p:ext uri="{D42A27DB-BD31-4B8C-83A1-F6EECF244321}">
                <p14:modId xmlns:p14="http://schemas.microsoft.com/office/powerpoint/2010/main" val="2145367776"/>
              </p:ext>
            </p:extLst>
          </p:nvPr>
        </p:nvGraphicFramePr>
        <p:xfrm>
          <a:off x="7613065" y="2203885"/>
          <a:ext cx="3673476" cy="3708400"/>
        </p:xfrm>
        <a:graphic>
          <a:graphicData uri="http://schemas.openxmlformats.org/drawingml/2006/table">
            <a:tbl>
              <a:tblPr firstRow="1" bandRow="1">
                <a:tableStyleId>{5C22544A-7EE6-4342-B048-85BDC9FD1C3A}</a:tableStyleId>
              </a:tblPr>
              <a:tblGrid>
                <a:gridCol w="2086058">
                  <a:extLst>
                    <a:ext uri="{9D8B030D-6E8A-4147-A177-3AD203B41FA5}">
                      <a16:colId xmlns="" xmlns:a16="http://schemas.microsoft.com/office/drawing/2014/main" val="20000"/>
                    </a:ext>
                  </a:extLst>
                </a:gridCol>
                <a:gridCol w="802105">
                  <a:extLst>
                    <a:ext uri="{9D8B030D-6E8A-4147-A177-3AD203B41FA5}">
                      <a16:colId xmlns="" xmlns:a16="http://schemas.microsoft.com/office/drawing/2014/main" val="20001"/>
                    </a:ext>
                  </a:extLst>
                </a:gridCol>
                <a:gridCol w="785313">
                  <a:extLst>
                    <a:ext uri="{9D8B030D-6E8A-4147-A177-3AD203B41FA5}">
                      <a16:colId xmlns="" xmlns:a16="http://schemas.microsoft.com/office/drawing/2014/main" val="20002"/>
                    </a:ext>
                  </a:extLst>
                </a:gridCol>
              </a:tblGrid>
              <a:tr h="370840">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AM</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 xmlns:a16="http://schemas.microsoft.com/office/drawing/2014/main" val="10001"/>
                  </a:ext>
                </a:extLst>
              </a:tr>
              <a:tr h="370840">
                <a:tc>
                  <a:txBody>
                    <a:bodyPr/>
                    <a:lstStyle/>
                    <a:p>
                      <a:pPr algn="ctr"/>
                      <a:r>
                        <a:rPr lang="en-US" dirty="0">
                          <a:solidFill>
                            <a:schemeClr val="tx2"/>
                          </a:solidFill>
                        </a:rPr>
                        <a:t>FRUSTRATED</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2"/>
                  </a:ext>
                </a:extLst>
              </a:tr>
              <a:tr h="370840">
                <a:tc>
                  <a:txBody>
                    <a:bodyPr/>
                    <a:lstStyle/>
                    <a:p>
                      <a:pPr algn="ctr"/>
                      <a:r>
                        <a:rPr lang="en-US" dirty="0">
                          <a:solidFill>
                            <a:schemeClr val="tx2"/>
                          </a:solidFill>
                        </a:rPr>
                        <a:t>I</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 xmlns:a16="http://schemas.microsoft.com/office/drawing/2014/main" val="10003"/>
                  </a:ext>
                </a:extLst>
              </a:tr>
              <a:tr h="370840">
                <a:tc>
                  <a:txBody>
                    <a:bodyPr/>
                    <a:lstStyle/>
                    <a:p>
                      <a:pPr algn="ctr"/>
                      <a:r>
                        <a:rPr lang="en-US" dirty="0">
                          <a:solidFill>
                            <a:schemeClr val="tx2"/>
                          </a:solidFill>
                        </a:rPr>
                        <a:t>IS</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4"/>
                  </a:ext>
                </a:extLst>
              </a:tr>
              <a:tr h="370840">
                <a:tc>
                  <a:txBody>
                    <a:bodyPr/>
                    <a:lstStyle/>
                    <a:p>
                      <a:pPr algn="ctr"/>
                      <a:r>
                        <a:rPr lang="en-US" dirty="0">
                          <a:solidFill>
                            <a:schemeClr val="tx2"/>
                          </a:solidFill>
                        </a:rPr>
                        <a:t>MY</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5"/>
                  </a:ext>
                </a:extLst>
              </a:tr>
              <a:tr h="370840">
                <a:tc>
                  <a:txBody>
                    <a:bodyPr/>
                    <a:lstStyle/>
                    <a:p>
                      <a:pPr algn="ctr"/>
                      <a:r>
                        <a:rPr lang="en-US" dirty="0">
                          <a:solidFill>
                            <a:schemeClr val="tx2"/>
                          </a:solidFill>
                        </a:rPr>
                        <a:t>NOW</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6"/>
                  </a:ext>
                </a:extLst>
              </a:tr>
              <a:tr h="370840">
                <a:tc>
                  <a:txBody>
                    <a:bodyPr/>
                    <a:lstStyle/>
                    <a:p>
                      <a:pPr algn="ctr"/>
                      <a:r>
                        <a:rPr lang="en-US" dirty="0">
                          <a:solidFill>
                            <a:schemeClr val="tx2"/>
                          </a:solidFill>
                        </a:rPr>
                        <a:t>RIGHT</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7"/>
                  </a:ext>
                </a:extLst>
              </a:tr>
              <a:tr h="370840">
                <a:tc>
                  <a:txBody>
                    <a:bodyPr/>
                    <a:lstStyle/>
                    <a:p>
                      <a:pPr algn="ctr"/>
                      <a:r>
                        <a:rPr lang="en-US" dirty="0">
                          <a:solidFill>
                            <a:schemeClr val="tx2"/>
                          </a:solidFill>
                        </a:rPr>
                        <a:t>TEAM</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 xmlns:a16="http://schemas.microsoft.com/office/drawing/2014/main" val="10008"/>
                  </a:ext>
                </a:extLst>
              </a:tr>
              <a:tr h="370840">
                <a:tc>
                  <a:txBody>
                    <a:bodyPr/>
                    <a:lstStyle/>
                    <a:p>
                      <a:pPr algn="ctr"/>
                      <a:r>
                        <a:rPr lang="en-US" dirty="0">
                          <a:solidFill>
                            <a:schemeClr val="tx2"/>
                          </a:solidFill>
                        </a:rPr>
                        <a:t>WITH</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 xmlns:a16="http://schemas.microsoft.com/office/drawing/2014/main" val="10009"/>
                  </a:ext>
                </a:extLst>
              </a:tr>
            </a:tbl>
          </a:graphicData>
        </a:graphic>
      </p:graphicFrame>
      <p:sp>
        <p:nvSpPr>
          <p:cNvPr id="6" name="TextBox 5"/>
          <p:cNvSpPr txBox="1"/>
          <p:nvPr/>
        </p:nvSpPr>
        <p:spPr bwMode="auto">
          <a:xfrm>
            <a:off x="7202905" y="1229725"/>
            <a:ext cx="4989095"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Document #1: “I am frustrated with my team.”</a:t>
            </a:r>
          </a:p>
          <a:p>
            <a:pPr algn="l"/>
            <a:endParaRPr lang="en-US" dirty="0">
              <a:solidFill>
                <a:schemeClr val="tx2"/>
              </a:solidFill>
            </a:endParaRPr>
          </a:p>
          <a:p>
            <a:pPr algn="l"/>
            <a:r>
              <a:rPr lang="en-US" dirty="0">
                <a:solidFill>
                  <a:schemeClr val="tx2"/>
                </a:solidFill>
              </a:rPr>
              <a:t>Document #2: “My team is frustrated right now.”</a:t>
            </a:r>
          </a:p>
        </p:txBody>
      </p:sp>
    </p:spTree>
    <p:extLst>
      <p:ext uri="{BB962C8B-B14F-4D97-AF65-F5344CB8AC3E}">
        <p14:creationId xmlns:p14="http://schemas.microsoft.com/office/powerpoint/2010/main" val="14381754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Strategies for Dimension Reduction</a:t>
            </a:r>
            <a:endParaRPr lang="en-US" dirty="0"/>
          </a:p>
        </p:txBody>
      </p:sp>
      <p:sp>
        <p:nvSpPr>
          <p:cNvPr id="3" name="Content Placeholder 2"/>
          <p:cNvSpPr>
            <a:spLocks noGrp="1"/>
          </p:cNvSpPr>
          <p:nvPr>
            <p:ph idx="1"/>
          </p:nvPr>
        </p:nvSpPr>
        <p:spPr/>
        <p:txBody>
          <a:bodyPr/>
          <a:lstStyle/>
          <a:p>
            <a:r>
              <a:rPr lang="en-US" dirty="0" smtClean="0"/>
              <a:t>Several different </a:t>
            </a:r>
            <a:r>
              <a:rPr lang="en-US" dirty="0"/>
              <a:t>approaches can be used for selecting features:</a:t>
            </a:r>
          </a:p>
          <a:p>
            <a:pPr marL="514350" indent="-514350">
              <a:buFont typeface="+mj-lt"/>
              <a:buAutoNum type="arabicPeriod"/>
            </a:pPr>
            <a:r>
              <a:rPr lang="en-US" dirty="0"/>
              <a:t>Theoretical – select only those supported by theory and/or prior research</a:t>
            </a:r>
          </a:p>
          <a:p>
            <a:pPr marL="514350" indent="-514350">
              <a:buFont typeface="+mj-lt"/>
              <a:buAutoNum type="arabicPeriod"/>
            </a:pPr>
            <a:r>
              <a:rPr lang="en-US" dirty="0"/>
              <a:t>Remove features with very low base rates (e.g., used by less than 1% of the sample)</a:t>
            </a:r>
          </a:p>
          <a:p>
            <a:pPr marL="514350" indent="-514350">
              <a:buFont typeface="+mj-lt"/>
              <a:buAutoNum type="arabicPeriod"/>
            </a:pPr>
            <a:r>
              <a:rPr lang="en-US" dirty="0"/>
              <a:t>Remove features with very weak or no relationship with target trait (be sure to control for family-wise error rate</a:t>
            </a:r>
            <a:r>
              <a:rPr lang="en-US" dirty="0" smtClean="0"/>
              <a:t>)</a:t>
            </a:r>
          </a:p>
          <a:p>
            <a:pPr marL="514350" indent="-514350">
              <a:buFont typeface="+mj-lt"/>
              <a:buAutoNum type="arabicPeriod"/>
            </a:pPr>
            <a:r>
              <a:rPr lang="en-US" dirty="0" smtClean="0"/>
              <a:t>Remove features with very low variance</a:t>
            </a:r>
            <a:endParaRPr lang="en-US" dirty="0"/>
          </a:p>
          <a:p>
            <a:pPr marL="514350" indent="-514350">
              <a:buFont typeface="+mj-lt"/>
              <a:buAutoNum type="arabicPeriod"/>
            </a:pPr>
            <a:r>
              <a:rPr lang="en-US" dirty="0"/>
              <a:t>Use principle components analysis </a:t>
            </a:r>
            <a:r>
              <a:rPr lang="en-US" dirty="0" smtClean="0"/>
              <a:t>or correlation analysis to </a:t>
            </a:r>
            <a:r>
              <a:rPr lang="en-US" dirty="0"/>
              <a:t>group similar features </a:t>
            </a:r>
            <a:r>
              <a:rPr lang="en-US" dirty="0" smtClean="0"/>
              <a:t>together (empirical)</a:t>
            </a:r>
          </a:p>
          <a:p>
            <a:pPr marL="514350" indent="-514350">
              <a:buFont typeface="+mj-lt"/>
              <a:buAutoNum type="arabicPeriod"/>
            </a:pPr>
            <a:r>
              <a:rPr lang="en-US" dirty="0" smtClean="0"/>
              <a:t>Aggregate features into dictionaries or taxonomies</a:t>
            </a:r>
          </a:p>
          <a:p>
            <a:pPr marL="514350" indent="-514350">
              <a:buFont typeface="+mj-lt"/>
              <a:buAutoNum type="arabicPeriod"/>
            </a:pPr>
            <a:r>
              <a:rPr lang="en-US" dirty="0" smtClean="0"/>
              <a:t>Add a penalization component (e.g., lasso or ridge regression)</a:t>
            </a:r>
            <a:endParaRPr lang="en-US" dirty="0"/>
          </a:p>
          <a:p>
            <a:endParaRPr lang="en-US" dirty="0"/>
          </a:p>
        </p:txBody>
      </p:sp>
      <p:sp>
        <p:nvSpPr>
          <p:cNvPr id="4" name="Footer Placeholder 3"/>
          <p:cNvSpPr>
            <a:spLocks noGrp="1"/>
          </p:cNvSpPr>
          <p:nvPr>
            <p:ph type="ftr" sz="quarter" idx="3"/>
          </p:nvPr>
        </p:nvSpPr>
        <p:spPr/>
        <p:txBody>
          <a:bodyPr/>
          <a:lstStyle/>
          <a:p>
            <a:pPr>
              <a:defRPr/>
            </a:pPr>
            <a:r>
              <a:rPr lang="en-US" sz="800" dirty="0" smtClean="0"/>
              <a:t>© 2018 SHL and/or its affiliates. All rights reserved.</a:t>
            </a:r>
          </a:p>
          <a:p>
            <a:pPr>
              <a:lnSpc>
                <a:spcPct val="100000"/>
              </a:lnSpc>
              <a:spcBef>
                <a:spcPct val="0"/>
              </a:spcBef>
            </a:pPr>
            <a:r>
              <a:rPr lang="en-US" sz="800" dirty="0" smtClean="0"/>
              <a:t>Version: X.X  Last modified: [insert date format: DD Month YYYY]</a:t>
            </a:r>
          </a:p>
          <a:p>
            <a:pPr>
              <a:lnSpc>
                <a:spcPct val="100000"/>
              </a:lnSpc>
              <a:spcBef>
                <a:spcPct val="0"/>
              </a:spcBef>
            </a:pPr>
            <a:r>
              <a:rPr lang="en-US" sz="800" b="1" dirty="0" smtClean="0"/>
              <a:t>CONFIDENTIAL OR RESTRICTED [Delete as appropriate]</a:t>
            </a:r>
            <a:endParaRPr lang="en-US" sz="800" dirty="0"/>
          </a:p>
        </p:txBody>
      </p:sp>
    </p:spTree>
    <p:extLst>
      <p:ext uri="{BB962C8B-B14F-4D97-AF65-F5344CB8AC3E}">
        <p14:creationId xmlns:p14="http://schemas.microsoft.com/office/powerpoint/2010/main" val="209261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44D7F-C7BF-44A2-AB25-5BDE0F0940DD}"/>
              </a:ext>
            </a:extLst>
          </p:cNvPr>
          <p:cNvSpPr>
            <a:spLocks noGrp="1"/>
          </p:cNvSpPr>
          <p:nvPr>
            <p:ph type="title"/>
          </p:nvPr>
        </p:nvSpPr>
        <p:spPr/>
        <p:txBody>
          <a:bodyPr/>
          <a:lstStyle/>
          <a:p>
            <a:r>
              <a:rPr lang="en-US" dirty="0"/>
              <a:t>Growing Interest in Text Analysis &amp; NLP in I/O </a:t>
            </a:r>
          </a:p>
        </p:txBody>
      </p:sp>
      <p:sp>
        <p:nvSpPr>
          <p:cNvPr id="4" name="Footer Placeholder 3">
            <a:extLst>
              <a:ext uri="{FF2B5EF4-FFF2-40B4-BE49-F238E27FC236}">
                <a16:creationId xmlns="" xmlns:a16="http://schemas.microsoft.com/office/drawing/2014/main" id="{2082F99B-451F-4AB0-BB90-622586099FE1}"/>
              </a:ext>
            </a:extLst>
          </p:cNvPr>
          <p:cNvSpPr>
            <a:spLocks noGrp="1"/>
          </p:cNvSpPr>
          <p:nvPr>
            <p:ph type="ftr" sz="quarter" idx="3"/>
          </p:nvPr>
        </p:nvSpPr>
        <p:spPr/>
        <p:txBody>
          <a:bodyPr/>
          <a:lstStyle/>
          <a:p>
            <a:pPr>
              <a:defRPr/>
            </a:pPr>
            <a:r>
              <a:rPr lang="en-US" sz="800" dirty="0"/>
              <a:t>© 2018 SHL and/or its affiliates. All rights reserved.</a:t>
            </a:r>
          </a:p>
        </p:txBody>
      </p:sp>
      <p:sp>
        <p:nvSpPr>
          <p:cNvPr id="7" name="Content Placeholder 6">
            <a:extLst>
              <a:ext uri="{FF2B5EF4-FFF2-40B4-BE49-F238E27FC236}">
                <a16:creationId xmlns="" xmlns:a16="http://schemas.microsoft.com/office/drawing/2014/main" id="{B2625EB1-91C0-4D26-8692-89B5E38C7523}"/>
              </a:ext>
            </a:extLst>
          </p:cNvPr>
          <p:cNvSpPr>
            <a:spLocks noGrp="1"/>
          </p:cNvSpPr>
          <p:nvPr>
            <p:ph idx="1"/>
          </p:nvPr>
        </p:nvSpPr>
        <p:spPr>
          <a:xfrm>
            <a:off x="615950" y="1355635"/>
            <a:ext cx="7975599" cy="855299"/>
          </a:xfrm>
        </p:spPr>
        <p:txBody>
          <a:bodyPr/>
          <a:lstStyle/>
          <a:p>
            <a:pPr marL="342900" indent="-342900">
              <a:buFont typeface="Arial" panose="020B0604020202020204" pitchFamily="34" charset="0"/>
              <a:buChar char="•"/>
            </a:pPr>
            <a:r>
              <a:rPr lang="en-US" dirty="0"/>
              <a:t>Mentions of “text analysis”, “text mining”, and “NLP” in SIOP conference programs over the past decade</a:t>
            </a:r>
          </a:p>
        </p:txBody>
      </p:sp>
      <p:cxnSp>
        <p:nvCxnSpPr>
          <p:cNvPr id="9" name="Straight Connector 8">
            <a:extLst>
              <a:ext uri="{FF2B5EF4-FFF2-40B4-BE49-F238E27FC236}">
                <a16:creationId xmlns="" xmlns:a16="http://schemas.microsoft.com/office/drawing/2014/main" id="{9C7B786A-7821-4D97-9E3B-5DAED9D6CB16}"/>
              </a:ext>
            </a:extLst>
          </p:cNvPr>
          <p:cNvCxnSpPr/>
          <p:nvPr/>
        </p:nvCxnSpPr>
        <p:spPr bwMode="auto">
          <a:xfrm flipV="1">
            <a:off x="1825885" y="2759734"/>
            <a:ext cx="0" cy="2844893"/>
          </a:xfrm>
          <a:prstGeom prst="line">
            <a:avLst/>
          </a:prstGeom>
          <a:noFill/>
          <a:ln w="38100" cap="flat" cmpd="sng" algn="ctr">
            <a:solidFill>
              <a:schemeClr val="tx2"/>
            </a:solidFill>
            <a:prstDash val="solid"/>
            <a:round/>
            <a:headEnd type="none" w="med" len="med"/>
            <a:tailEnd type="none" w="med" len="med"/>
          </a:ln>
          <a:effectLst/>
        </p:spPr>
      </p:cxnSp>
      <p:cxnSp>
        <p:nvCxnSpPr>
          <p:cNvPr id="10" name="Straight Connector 9">
            <a:extLst>
              <a:ext uri="{FF2B5EF4-FFF2-40B4-BE49-F238E27FC236}">
                <a16:creationId xmlns="" xmlns:a16="http://schemas.microsoft.com/office/drawing/2014/main" id="{39AA460C-A6F6-45E7-834D-2BC95243F63A}"/>
              </a:ext>
            </a:extLst>
          </p:cNvPr>
          <p:cNvCxnSpPr>
            <a:cxnSpLocks/>
          </p:cNvCxnSpPr>
          <p:nvPr/>
        </p:nvCxnSpPr>
        <p:spPr bwMode="auto">
          <a:xfrm flipH="1">
            <a:off x="1819535" y="5590662"/>
            <a:ext cx="7674564" cy="0"/>
          </a:xfrm>
          <a:prstGeom prst="line">
            <a:avLst/>
          </a:prstGeom>
          <a:noFill/>
          <a:ln w="38100" cap="flat" cmpd="sng" algn="ctr">
            <a:solidFill>
              <a:schemeClr val="tx2"/>
            </a:solidFill>
            <a:prstDash val="solid"/>
            <a:round/>
            <a:headEnd type="none" w="med" len="med"/>
            <a:tailEnd type="none" w="med" len="med"/>
          </a:ln>
          <a:effectLst/>
        </p:spPr>
      </p:cxnSp>
      <p:sp>
        <p:nvSpPr>
          <p:cNvPr id="12" name="TextBox 11">
            <a:extLst>
              <a:ext uri="{FF2B5EF4-FFF2-40B4-BE49-F238E27FC236}">
                <a16:creationId xmlns="" xmlns:a16="http://schemas.microsoft.com/office/drawing/2014/main" id="{6EC5D41B-E4D8-4A72-94A3-1CD9E6AB39FF}"/>
              </a:ext>
            </a:extLst>
          </p:cNvPr>
          <p:cNvSpPr txBox="1"/>
          <p:nvPr/>
        </p:nvSpPr>
        <p:spPr bwMode="auto">
          <a:xfrm>
            <a:off x="4861650"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2014</a:t>
            </a:r>
          </a:p>
        </p:txBody>
      </p:sp>
      <p:sp>
        <p:nvSpPr>
          <p:cNvPr id="13" name="TextBox 12">
            <a:extLst>
              <a:ext uri="{FF2B5EF4-FFF2-40B4-BE49-F238E27FC236}">
                <a16:creationId xmlns="" xmlns:a16="http://schemas.microsoft.com/office/drawing/2014/main" id="{F72F93F6-71B8-4B6A-8016-1019A93E8098}"/>
              </a:ext>
            </a:extLst>
          </p:cNvPr>
          <p:cNvSpPr txBox="1"/>
          <p:nvPr/>
        </p:nvSpPr>
        <p:spPr bwMode="auto">
          <a:xfrm>
            <a:off x="5690557" y="5744391"/>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2015</a:t>
            </a:r>
          </a:p>
        </p:txBody>
      </p:sp>
      <p:sp>
        <p:nvSpPr>
          <p:cNvPr id="14" name="TextBox 13">
            <a:extLst>
              <a:ext uri="{FF2B5EF4-FFF2-40B4-BE49-F238E27FC236}">
                <a16:creationId xmlns="" xmlns:a16="http://schemas.microsoft.com/office/drawing/2014/main" id="{46E89BB3-1F1B-4B93-B1E8-EAC01CE72B64}"/>
              </a:ext>
            </a:extLst>
          </p:cNvPr>
          <p:cNvSpPr txBox="1"/>
          <p:nvPr/>
        </p:nvSpPr>
        <p:spPr bwMode="auto">
          <a:xfrm>
            <a:off x="6549201"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2016</a:t>
            </a:r>
          </a:p>
        </p:txBody>
      </p:sp>
      <p:sp>
        <p:nvSpPr>
          <p:cNvPr id="15" name="TextBox 14">
            <a:extLst>
              <a:ext uri="{FF2B5EF4-FFF2-40B4-BE49-F238E27FC236}">
                <a16:creationId xmlns="" xmlns:a16="http://schemas.microsoft.com/office/drawing/2014/main" id="{47EBD394-A63A-4584-9F81-0C1CD15E82F4}"/>
              </a:ext>
            </a:extLst>
          </p:cNvPr>
          <p:cNvSpPr txBox="1"/>
          <p:nvPr/>
        </p:nvSpPr>
        <p:spPr bwMode="auto">
          <a:xfrm>
            <a:off x="7378108" y="5743656"/>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2017</a:t>
            </a:r>
          </a:p>
        </p:txBody>
      </p:sp>
      <p:sp>
        <p:nvSpPr>
          <p:cNvPr id="16" name="TextBox 15">
            <a:extLst>
              <a:ext uri="{FF2B5EF4-FFF2-40B4-BE49-F238E27FC236}">
                <a16:creationId xmlns="" xmlns:a16="http://schemas.microsoft.com/office/drawing/2014/main" id="{A5BA62AB-1EC0-4E11-809B-1978F3904FF6}"/>
              </a:ext>
            </a:extLst>
          </p:cNvPr>
          <p:cNvSpPr txBox="1"/>
          <p:nvPr/>
        </p:nvSpPr>
        <p:spPr bwMode="auto">
          <a:xfrm>
            <a:off x="8236752"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2018</a:t>
            </a:r>
          </a:p>
        </p:txBody>
      </p:sp>
      <p:sp>
        <p:nvSpPr>
          <p:cNvPr id="17" name="TextBox 16">
            <a:extLst>
              <a:ext uri="{FF2B5EF4-FFF2-40B4-BE49-F238E27FC236}">
                <a16:creationId xmlns="" xmlns:a16="http://schemas.microsoft.com/office/drawing/2014/main" id="{17196141-AAF9-4CD5-B378-5D8FCFDC8D71}"/>
              </a:ext>
            </a:extLst>
          </p:cNvPr>
          <p:cNvSpPr txBox="1"/>
          <p:nvPr/>
        </p:nvSpPr>
        <p:spPr bwMode="auto">
          <a:xfrm>
            <a:off x="9095396"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2019</a:t>
            </a:r>
          </a:p>
        </p:txBody>
      </p:sp>
      <p:sp>
        <p:nvSpPr>
          <p:cNvPr id="18" name="TextBox 17">
            <a:extLst>
              <a:ext uri="{FF2B5EF4-FFF2-40B4-BE49-F238E27FC236}">
                <a16:creationId xmlns="" xmlns:a16="http://schemas.microsoft.com/office/drawing/2014/main" id="{3AA04F3F-2F2B-4244-934D-2E8EFAAD49A8}"/>
              </a:ext>
            </a:extLst>
          </p:cNvPr>
          <p:cNvSpPr txBox="1"/>
          <p:nvPr/>
        </p:nvSpPr>
        <p:spPr bwMode="auto">
          <a:xfrm>
            <a:off x="1553820" y="528754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1</a:t>
            </a:r>
          </a:p>
        </p:txBody>
      </p:sp>
      <p:sp>
        <p:nvSpPr>
          <p:cNvPr id="19" name="TextBox 18">
            <a:extLst>
              <a:ext uri="{FF2B5EF4-FFF2-40B4-BE49-F238E27FC236}">
                <a16:creationId xmlns="" xmlns:a16="http://schemas.microsoft.com/office/drawing/2014/main" id="{2EF0A7F7-0823-4005-B062-1DB8B8FC6F36}"/>
              </a:ext>
            </a:extLst>
          </p:cNvPr>
          <p:cNvSpPr txBox="1"/>
          <p:nvPr/>
        </p:nvSpPr>
        <p:spPr bwMode="auto">
          <a:xfrm>
            <a:off x="1550864" y="2726281"/>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10</a:t>
            </a:r>
          </a:p>
        </p:txBody>
      </p:sp>
      <p:sp>
        <p:nvSpPr>
          <p:cNvPr id="21" name="Oval 20">
            <a:extLst>
              <a:ext uri="{FF2B5EF4-FFF2-40B4-BE49-F238E27FC236}">
                <a16:creationId xmlns="" xmlns:a16="http://schemas.microsoft.com/office/drawing/2014/main" id="{D7DA1943-83A1-40D6-B5E1-3F40E1B8B399}"/>
              </a:ext>
            </a:extLst>
          </p:cNvPr>
          <p:cNvSpPr/>
          <p:nvPr/>
        </p:nvSpPr>
        <p:spPr bwMode="auto">
          <a:xfrm>
            <a:off x="4893385" y="530194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a:extLst>
              <a:ext uri="{FF2B5EF4-FFF2-40B4-BE49-F238E27FC236}">
                <a16:creationId xmlns="" xmlns:a16="http://schemas.microsoft.com/office/drawing/2014/main" id="{E1AB41C5-5865-4D97-9A0D-EF0690C587C2}"/>
              </a:ext>
            </a:extLst>
          </p:cNvPr>
          <p:cNvSpPr/>
          <p:nvPr/>
        </p:nvSpPr>
        <p:spPr bwMode="auto">
          <a:xfrm>
            <a:off x="4893385" y="5004643"/>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 xmlns:a16="http://schemas.microsoft.com/office/drawing/2014/main" id="{A0D04A40-5E1D-4346-A6BF-87938F985DAE}"/>
              </a:ext>
            </a:extLst>
          </p:cNvPr>
          <p:cNvSpPr/>
          <p:nvPr/>
        </p:nvSpPr>
        <p:spPr bwMode="auto">
          <a:xfrm>
            <a:off x="5746727"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a:extLst>
              <a:ext uri="{FF2B5EF4-FFF2-40B4-BE49-F238E27FC236}">
                <a16:creationId xmlns="" xmlns:a16="http://schemas.microsoft.com/office/drawing/2014/main" id="{C88DFA68-4E2C-4DFE-919B-302367D7A121}"/>
              </a:ext>
            </a:extLst>
          </p:cNvPr>
          <p:cNvSpPr/>
          <p:nvPr/>
        </p:nvSpPr>
        <p:spPr bwMode="auto">
          <a:xfrm>
            <a:off x="5746727" y="500042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 xmlns:a16="http://schemas.microsoft.com/office/drawing/2014/main" id="{6E9F6A92-648B-42B5-82E1-4D0337258AEE}"/>
              </a:ext>
            </a:extLst>
          </p:cNvPr>
          <p:cNvSpPr/>
          <p:nvPr/>
        </p:nvSpPr>
        <p:spPr bwMode="auto">
          <a:xfrm>
            <a:off x="5746727" y="470040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a:extLst>
              <a:ext uri="{FF2B5EF4-FFF2-40B4-BE49-F238E27FC236}">
                <a16:creationId xmlns="" xmlns:a16="http://schemas.microsoft.com/office/drawing/2014/main" id="{2ACBD53B-3E0C-4825-8608-3E2C58D1E0B6}"/>
              </a:ext>
            </a:extLst>
          </p:cNvPr>
          <p:cNvSpPr/>
          <p:nvPr/>
        </p:nvSpPr>
        <p:spPr bwMode="auto">
          <a:xfrm>
            <a:off x="5746727" y="440310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 xmlns:a16="http://schemas.microsoft.com/office/drawing/2014/main" id="{A7D0D493-21ED-4A71-B2E9-D130A4D62831}"/>
              </a:ext>
            </a:extLst>
          </p:cNvPr>
          <p:cNvSpPr/>
          <p:nvPr/>
        </p:nvSpPr>
        <p:spPr bwMode="auto">
          <a:xfrm>
            <a:off x="5746727" y="411790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a:extLst>
              <a:ext uri="{FF2B5EF4-FFF2-40B4-BE49-F238E27FC236}">
                <a16:creationId xmlns="" xmlns:a16="http://schemas.microsoft.com/office/drawing/2014/main" id="{F50116DE-BADD-4BC1-8753-0C16E7E438F4}"/>
              </a:ext>
            </a:extLst>
          </p:cNvPr>
          <p:cNvSpPr/>
          <p:nvPr/>
        </p:nvSpPr>
        <p:spPr bwMode="auto">
          <a:xfrm>
            <a:off x="5746727" y="38205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a:extLst>
              <a:ext uri="{FF2B5EF4-FFF2-40B4-BE49-F238E27FC236}">
                <a16:creationId xmlns="" xmlns:a16="http://schemas.microsoft.com/office/drawing/2014/main" id="{7D940A60-8606-4E6B-998F-D19D6A8E2B6C}"/>
              </a:ext>
            </a:extLst>
          </p:cNvPr>
          <p:cNvSpPr/>
          <p:nvPr/>
        </p:nvSpPr>
        <p:spPr bwMode="auto">
          <a:xfrm>
            <a:off x="5746727" y="352812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a:extLst>
              <a:ext uri="{FF2B5EF4-FFF2-40B4-BE49-F238E27FC236}">
                <a16:creationId xmlns="" xmlns:a16="http://schemas.microsoft.com/office/drawing/2014/main" id="{FA28D8C3-0641-4D12-92C6-6BB8E2128303}"/>
              </a:ext>
            </a:extLst>
          </p:cNvPr>
          <p:cNvSpPr/>
          <p:nvPr/>
        </p:nvSpPr>
        <p:spPr bwMode="auto">
          <a:xfrm>
            <a:off x="6594150" y="530299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 xmlns:a16="http://schemas.microsoft.com/office/drawing/2014/main" id="{D0A9AA8F-E81D-40A4-AA6C-DD1351D41165}"/>
              </a:ext>
            </a:extLst>
          </p:cNvPr>
          <p:cNvSpPr/>
          <p:nvPr/>
        </p:nvSpPr>
        <p:spPr bwMode="auto">
          <a:xfrm>
            <a:off x="6594150" y="500569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 xmlns:a16="http://schemas.microsoft.com/office/drawing/2014/main" id="{3F5301E7-16EA-495E-8388-F78900EB9EE4}"/>
              </a:ext>
            </a:extLst>
          </p:cNvPr>
          <p:cNvSpPr/>
          <p:nvPr/>
        </p:nvSpPr>
        <p:spPr bwMode="auto">
          <a:xfrm>
            <a:off x="6594150" y="470567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a:extLst>
              <a:ext uri="{FF2B5EF4-FFF2-40B4-BE49-F238E27FC236}">
                <a16:creationId xmlns="" xmlns:a16="http://schemas.microsoft.com/office/drawing/2014/main" id="{CAA60068-53BA-4CE8-ABAF-CF8B5E12206D}"/>
              </a:ext>
            </a:extLst>
          </p:cNvPr>
          <p:cNvSpPr/>
          <p:nvPr/>
        </p:nvSpPr>
        <p:spPr bwMode="auto">
          <a:xfrm>
            <a:off x="7455973" y="5298785"/>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 xmlns:a16="http://schemas.microsoft.com/office/drawing/2014/main" id="{E5C12233-FFFE-47CC-914C-176999FF03CB}"/>
              </a:ext>
            </a:extLst>
          </p:cNvPr>
          <p:cNvSpPr/>
          <p:nvPr/>
        </p:nvSpPr>
        <p:spPr bwMode="auto">
          <a:xfrm>
            <a:off x="7455973" y="500148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a:extLst>
              <a:ext uri="{FF2B5EF4-FFF2-40B4-BE49-F238E27FC236}">
                <a16:creationId xmlns="" xmlns:a16="http://schemas.microsoft.com/office/drawing/2014/main" id="{C63EF31D-D128-411D-BAB2-6DABA129F910}"/>
              </a:ext>
            </a:extLst>
          </p:cNvPr>
          <p:cNvSpPr/>
          <p:nvPr/>
        </p:nvSpPr>
        <p:spPr bwMode="auto">
          <a:xfrm>
            <a:off x="7455973" y="471627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a:extLst>
              <a:ext uri="{FF2B5EF4-FFF2-40B4-BE49-F238E27FC236}">
                <a16:creationId xmlns="" xmlns:a16="http://schemas.microsoft.com/office/drawing/2014/main" id="{D9485E3F-BB6E-47A3-8755-96BA430D9FC5}"/>
              </a:ext>
            </a:extLst>
          </p:cNvPr>
          <p:cNvSpPr/>
          <p:nvPr/>
        </p:nvSpPr>
        <p:spPr bwMode="auto">
          <a:xfrm>
            <a:off x="7455973" y="441897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a:extLst>
              <a:ext uri="{FF2B5EF4-FFF2-40B4-BE49-F238E27FC236}">
                <a16:creationId xmlns="" xmlns:a16="http://schemas.microsoft.com/office/drawing/2014/main" id="{FB57444A-53AB-4C50-9936-660EA5469309}"/>
              </a:ext>
            </a:extLst>
          </p:cNvPr>
          <p:cNvSpPr/>
          <p:nvPr/>
        </p:nvSpPr>
        <p:spPr bwMode="auto">
          <a:xfrm>
            <a:off x="7455973" y="4126505"/>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a:extLst>
              <a:ext uri="{FF2B5EF4-FFF2-40B4-BE49-F238E27FC236}">
                <a16:creationId xmlns="" xmlns:a16="http://schemas.microsoft.com/office/drawing/2014/main" id="{4C0155E4-8BCF-4704-BA3F-67591C9E9C25}"/>
              </a:ext>
            </a:extLst>
          </p:cNvPr>
          <p:cNvSpPr/>
          <p:nvPr/>
        </p:nvSpPr>
        <p:spPr bwMode="auto">
          <a:xfrm>
            <a:off x="8300595"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a:extLst>
              <a:ext uri="{FF2B5EF4-FFF2-40B4-BE49-F238E27FC236}">
                <a16:creationId xmlns="" xmlns:a16="http://schemas.microsoft.com/office/drawing/2014/main" id="{92754120-4FC9-4BEF-990C-C06895329876}"/>
              </a:ext>
            </a:extLst>
          </p:cNvPr>
          <p:cNvSpPr/>
          <p:nvPr/>
        </p:nvSpPr>
        <p:spPr bwMode="auto">
          <a:xfrm>
            <a:off x="8300595" y="500042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2" name="Oval 41">
            <a:extLst>
              <a:ext uri="{FF2B5EF4-FFF2-40B4-BE49-F238E27FC236}">
                <a16:creationId xmlns="" xmlns:a16="http://schemas.microsoft.com/office/drawing/2014/main" id="{DAEF961C-C277-4754-B2A0-B77913070A54}"/>
              </a:ext>
            </a:extLst>
          </p:cNvPr>
          <p:cNvSpPr/>
          <p:nvPr/>
        </p:nvSpPr>
        <p:spPr bwMode="auto">
          <a:xfrm>
            <a:off x="8300595" y="470040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 xmlns:a16="http://schemas.microsoft.com/office/drawing/2014/main" id="{DCC6353D-C3A8-4A88-8C6E-E45CA4470684}"/>
              </a:ext>
            </a:extLst>
          </p:cNvPr>
          <p:cNvSpPr/>
          <p:nvPr/>
        </p:nvSpPr>
        <p:spPr bwMode="auto">
          <a:xfrm>
            <a:off x="8300595" y="440310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Oval 43">
            <a:extLst>
              <a:ext uri="{FF2B5EF4-FFF2-40B4-BE49-F238E27FC236}">
                <a16:creationId xmlns="" xmlns:a16="http://schemas.microsoft.com/office/drawing/2014/main" id="{F1A76786-7A12-4249-914E-4BF841DDB41C}"/>
              </a:ext>
            </a:extLst>
          </p:cNvPr>
          <p:cNvSpPr/>
          <p:nvPr/>
        </p:nvSpPr>
        <p:spPr bwMode="auto">
          <a:xfrm>
            <a:off x="8300595" y="411790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5" name="Oval 44">
            <a:extLst>
              <a:ext uri="{FF2B5EF4-FFF2-40B4-BE49-F238E27FC236}">
                <a16:creationId xmlns="" xmlns:a16="http://schemas.microsoft.com/office/drawing/2014/main" id="{2F82AF3A-4298-4BA5-BB42-43E076B948FE}"/>
              </a:ext>
            </a:extLst>
          </p:cNvPr>
          <p:cNvSpPr/>
          <p:nvPr/>
        </p:nvSpPr>
        <p:spPr bwMode="auto">
          <a:xfrm>
            <a:off x="8300595" y="38205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6" name="Oval 45">
            <a:extLst>
              <a:ext uri="{FF2B5EF4-FFF2-40B4-BE49-F238E27FC236}">
                <a16:creationId xmlns="" xmlns:a16="http://schemas.microsoft.com/office/drawing/2014/main" id="{532BDC64-4091-4380-B34A-E8ED2EB265AA}"/>
              </a:ext>
            </a:extLst>
          </p:cNvPr>
          <p:cNvSpPr/>
          <p:nvPr/>
        </p:nvSpPr>
        <p:spPr bwMode="auto">
          <a:xfrm>
            <a:off x="8300595" y="352812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Oval 46">
            <a:extLst>
              <a:ext uri="{FF2B5EF4-FFF2-40B4-BE49-F238E27FC236}">
                <a16:creationId xmlns="" xmlns:a16="http://schemas.microsoft.com/office/drawing/2014/main" id="{7E8270AB-694C-428A-957B-6F3543511085}"/>
              </a:ext>
            </a:extLst>
          </p:cNvPr>
          <p:cNvSpPr/>
          <p:nvPr/>
        </p:nvSpPr>
        <p:spPr bwMode="auto">
          <a:xfrm>
            <a:off x="8300594" y="3242921"/>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8" name="Oval 47">
            <a:extLst>
              <a:ext uri="{FF2B5EF4-FFF2-40B4-BE49-F238E27FC236}">
                <a16:creationId xmlns="" xmlns:a16="http://schemas.microsoft.com/office/drawing/2014/main" id="{0E5022AF-00CC-492F-833F-2E2024E00CAE}"/>
              </a:ext>
            </a:extLst>
          </p:cNvPr>
          <p:cNvSpPr/>
          <p:nvPr/>
        </p:nvSpPr>
        <p:spPr bwMode="auto">
          <a:xfrm>
            <a:off x="9128106" y="53062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 xmlns:a16="http://schemas.microsoft.com/office/drawing/2014/main" id="{927DE803-500D-45FD-B08E-EEB7DE0B55F4}"/>
              </a:ext>
            </a:extLst>
          </p:cNvPr>
          <p:cNvSpPr/>
          <p:nvPr/>
        </p:nvSpPr>
        <p:spPr bwMode="auto">
          <a:xfrm>
            <a:off x="9128106" y="500899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 xmlns:a16="http://schemas.microsoft.com/office/drawing/2014/main" id="{DBA7DD13-2A31-49E0-881A-CEF0C2E1EA4B}"/>
              </a:ext>
            </a:extLst>
          </p:cNvPr>
          <p:cNvSpPr/>
          <p:nvPr/>
        </p:nvSpPr>
        <p:spPr bwMode="auto">
          <a:xfrm>
            <a:off x="9128106" y="470898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1" name="Oval 50">
            <a:extLst>
              <a:ext uri="{FF2B5EF4-FFF2-40B4-BE49-F238E27FC236}">
                <a16:creationId xmlns="" xmlns:a16="http://schemas.microsoft.com/office/drawing/2014/main" id="{0F9970EB-2357-4C3C-839C-95C577F656B2}"/>
              </a:ext>
            </a:extLst>
          </p:cNvPr>
          <p:cNvSpPr/>
          <p:nvPr/>
        </p:nvSpPr>
        <p:spPr bwMode="auto">
          <a:xfrm>
            <a:off x="9128106" y="4411683"/>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 xmlns:a16="http://schemas.microsoft.com/office/drawing/2014/main" id="{F0B58D57-5959-4CC3-9DA9-90D49B015766}"/>
              </a:ext>
            </a:extLst>
          </p:cNvPr>
          <p:cNvSpPr/>
          <p:nvPr/>
        </p:nvSpPr>
        <p:spPr bwMode="auto">
          <a:xfrm>
            <a:off x="9128106" y="412647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Oval 52">
            <a:extLst>
              <a:ext uri="{FF2B5EF4-FFF2-40B4-BE49-F238E27FC236}">
                <a16:creationId xmlns="" xmlns:a16="http://schemas.microsoft.com/office/drawing/2014/main" id="{32F480F5-6ACD-4606-8B30-9BB955E2D288}"/>
              </a:ext>
            </a:extLst>
          </p:cNvPr>
          <p:cNvSpPr/>
          <p:nvPr/>
        </p:nvSpPr>
        <p:spPr bwMode="auto">
          <a:xfrm>
            <a:off x="9128106" y="382917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4" name="Oval 53">
            <a:extLst>
              <a:ext uri="{FF2B5EF4-FFF2-40B4-BE49-F238E27FC236}">
                <a16:creationId xmlns="" xmlns:a16="http://schemas.microsoft.com/office/drawing/2014/main" id="{19947C27-619F-4B8F-8EDD-392CDCA5B2D2}"/>
              </a:ext>
            </a:extLst>
          </p:cNvPr>
          <p:cNvSpPr/>
          <p:nvPr/>
        </p:nvSpPr>
        <p:spPr bwMode="auto">
          <a:xfrm>
            <a:off x="9128106" y="353670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 xmlns:a16="http://schemas.microsoft.com/office/drawing/2014/main" id="{4E972EBC-59CF-4EE6-A3B3-4F9041A49FC7}"/>
              </a:ext>
            </a:extLst>
          </p:cNvPr>
          <p:cNvSpPr/>
          <p:nvPr/>
        </p:nvSpPr>
        <p:spPr bwMode="auto">
          <a:xfrm>
            <a:off x="9128105" y="3251498"/>
            <a:ext cx="211837" cy="200720"/>
          </a:xfrm>
          <a:prstGeom prst="ellipse">
            <a:avLst/>
          </a:prstGeom>
          <a:solidFill>
            <a:schemeClr val="accent1"/>
          </a:solidFill>
          <a:ln w="127"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6" name="Oval 55">
            <a:extLst>
              <a:ext uri="{FF2B5EF4-FFF2-40B4-BE49-F238E27FC236}">
                <a16:creationId xmlns="" xmlns:a16="http://schemas.microsoft.com/office/drawing/2014/main" id="{7E6C3D13-F719-42C9-98D6-1164F49B744C}"/>
              </a:ext>
            </a:extLst>
          </p:cNvPr>
          <p:cNvSpPr/>
          <p:nvPr/>
        </p:nvSpPr>
        <p:spPr bwMode="auto">
          <a:xfrm>
            <a:off x="8300593" y="2960250"/>
            <a:ext cx="211837" cy="200720"/>
          </a:xfrm>
          <a:prstGeom prst="ellipse">
            <a:avLst/>
          </a:prstGeom>
          <a:solidFill>
            <a:schemeClr val="accent6"/>
          </a:solidFill>
          <a:ln w="127"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 xmlns:a16="http://schemas.microsoft.com/office/drawing/2014/main" id="{87CEC368-EAED-4EFE-B339-52C87734B37F}"/>
              </a:ext>
            </a:extLst>
          </p:cNvPr>
          <p:cNvSpPr txBox="1"/>
          <p:nvPr/>
        </p:nvSpPr>
        <p:spPr bwMode="auto">
          <a:xfrm>
            <a:off x="9180144" y="297325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8</a:t>
            </a:r>
          </a:p>
        </p:txBody>
      </p:sp>
      <p:sp>
        <p:nvSpPr>
          <p:cNvPr id="58" name="TextBox 57">
            <a:extLst>
              <a:ext uri="{FF2B5EF4-FFF2-40B4-BE49-F238E27FC236}">
                <a16:creationId xmlns="" xmlns:a16="http://schemas.microsoft.com/office/drawing/2014/main" id="{F02FB324-7E04-45FC-82C5-F3CCF11D5210}"/>
              </a:ext>
            </a:extLst>
          </p:cNvPr>
          <p:cNvSpPr txBox="1"/>
          <p:nvPr/>
        </p:nvSpPr>
        <p:spPr bwMode="auto">
          <a:xfrm>
            <a:off x="8352998" y="2703052"/>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9</a:t>
            </a:r>
          </a:p>
        </p:txBody>
      </p:sp>
      <p:sp>
        <p:nvSpPr>
          <p:cNvPr id="59" name="TextBox 58">
            <a:extLst>
              <a:ext uri="{FF2B5EF4-FFF2-40B4-BE49-F238E27FC236}">
                <a16:creationId xmlns="" xmlns:a16="http://schemas.microsoft.com/office/drawing/2014/main" id="{0C6367C6-2F38-48F6-ADA3-0108BBD4687D}"/>
              </a:ext>
            </a:extLst>
          </p:cNvPr>
          <p:cNvSpPr txBox="1"/>
          <p:nvPr/>
        </p:nvSpPr>
        <p:spPr bwMode="auto">
          <a:xfrm>
            <a:off x="7500065" y="385735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5</a:t>
            </a:r>
          </a:p>
        </p:txBody>
      </p:sp>
      <p:sp>
        <p:nvSpPr>
          <p:cNvPr id="60" name="TextBox 59">
            <a:extLst>
              <a:ext uri="{FF2B5EF4-FFF2-40B4-BE49-F238E27FC236}">
                <a16:creationId xmlns="" xmlns:a16="http://schemas.microsoft.com/office/drawing/2014/main" id="{981B7E57-927A-4173-8027-54BE48B9FF50}"/>
              </a:ext>
            </a:extLst>
          </p:cNvPr>
          <p:cNvSpPr txBox="1"/>
          <p:nvPr/>
        </p:nvSpPr>
        <p:spPr bwMode="auto">
          <a:xfrm>
            <a:off x="6647090" y="445564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3</a:t>
            </a:r>
          </a:p>
        </p:txBody>
      </p:sp>
      <p:sp>
        <p:nvSpPr>
          <p:cNvPr id="61" name="TextBox 60">
            <a:extLst>
              <a:ext uri="{FF2B5EF4-FFF2-40B4-BE49-F238E27FC236}">
                <a16:creationId xmlns="" xmlns:a16="http://schemas.microsoft.com/office/drawing/2014/main" id="{2813E8A1-7021-4846-A592-17977F53D9A8}"/>
              </a:ext>
            </a:extLst>
          </p:cNvPr>
          <p:cNvSpPr txBox="1"/>
          <p:nvPr/>
        </p:nvSpPr>
        <p:spPr bwMode="auto">
          <a:xfrm>
            <a:off x="5813229" y="32484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7</a:t>
            </a:r>
          </a:p>
        </p:txBody>
      </p:sp>
      <p:sp>
        <p:nvSpPr>
          <p:cNvPr id="62" name="TextBox 61">
            <a:extLst>
              <a:ext uri="{FF2B5EF4-FFF2-40B4-BE49-F238E27FC236}">
                <a16:creationId xmlns="" xmlns:a16="http://schemas.microsoft.com/office/drawing/2014/main" id="{144B23B8-B780-4B50-A4D4-F98E99D58667}"/>
              </a:ext>
            </a:extLst>
          </p:cNvPr>
          <p:cNvSpPr txBox="1"/>
          <p:nvPr/>
        </p:nvSpPr>
        <p:spPr bwMode="auto">
          <a:xfrm>
            <a:off x="4941693" y="475021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2</a:t>
            </a:r>
          </a:p>
        </p:txBody>
      </p:sp>
      <p:sp>
        <p:nvSpPr>
          <p:cNvPr id="64" name="Oval 63">
            <a:extLst>
              <a:ext uri="{FF2B5EF4-FFF2-40B4-BE49-F238E27FC236}">
                <a16:creationId xmlns="" xmlns:a16="http://schemas.microsoft.com/office/drawing/2014/main" id="{9F94E6A9-EC08-4D20-95C9-40AC5A212AEE}"/>
              </a:ext>
            </a:extLst>
          </p:cNvPr>
          <p:cNvSpPr/>
          <p:nvPr/>
        </p:nvSpPr>
        <p:spPr bwMode="auto">
          <a:xfrm>
            <a:off x="10263050" y="3480641"/>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5" name="TextBox 64">
            <a:extLst>
              <a:ext uri="{FF2B5EF4-FFF2-40B4-BE49-F238E27FC236}">
                <a16:creationId xmlns="" xmlns:a16="http://schemas.microsoft.com/office/drawing/2014/main" id="{73D13A31-A66E-433C-A200-DA68DB948104}"/>
              </a:ext>
            </a:extLst>
          </p:cNvPr>
          <p:cNvSpPr txBox="1"/>
          <p:nvPr/>
        </p:nvSpPr>
        <p:spPr bwMode="auto">
          <a:xfrm>
            <a:off x="10537561" y="3473279"/>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tutorial</a:t>
            </a:r>
          </a:p>
        </p:txBody>
      </p:sp>
      <p:sp>
        <p:nvSpPr>
          <p:cNvPr id="66" name="Oval 65">
            <a:extLst>
              <a:ext uri="{FF2B5EF4-FFF2-40B4-BE49-F238E27FC236}">
                <a16:creationId xmlns="" xmlns:a16="http://schemas.microsoft.com/office/drawing/2014/main" id="{620C4045-E3DD-44C0-8B7B-228DF303A275}"/>
              </a:ext>
            </a:extLst>
          </p:cNvPr>
          <p:cNvSpPr/>
          <p:nvPr/>
        </p:nvSpPr>
        <p:spPr bwMode="auto">
          <a:xfrm>
            <a:off x="10263050" y="3747351"/>
            <a:ext cx="211837" cy="200720"/>
          </a:xfrm>
          <a:prstGeom prst="ellipse">
            <a:avLst/>
          </a:prstGeom>
          <a:solidFill>
            <a:schemeClr val="accent6"/>
          </a:solidFill>
          <a:ln w="127"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7" name="TextBox 66">
            <a:extLst>
              <a:ext uri="{FF2B5EF4-FFF2-40B4-BE49-F238E27FC236}">
                <a16:creationId xmlns="" xmlns:a16="http://schemas.microsoft.com/office/drawing/2014/main" id="{F13FC9D6-51A8-401F-A6CE-117A66B7CF0C}"/>
              </a:ext>
            </a:extLst>
          </p:cNvPr>
          <p:cNvSpPr txBox="1"/>
          <p:nvPr/>
        </p:nvSpPr>
        <p:spPr bwMode="auto">
          <a:xfrm>
            <a:off x="10537561" y="3739989"/>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invited session</a:t>
            </a:r>
          </a:p>
        </p:txBody>
      </p:sp>
      <p:sp>
        <p:nvSpPr>
          <p:cNvPr id="68" name="Oval 67">
            <a:extLst>
              <a:ext uri="{FF2B5EF4-FFF2-40B4-BE49-F238E27FC236}">
                <a16:creationId xmlns="" xmlns:a16="http://schemas.microsoft.com/office/drawing/2014/main" id="{3A6FCCD7-83B8-45DE-8647-3D09DE80FE50}"/>
              </a:ext>
            </a:extLst>
          </p:cNvPr>
          <p:cNvSpPr/>
          <p:nvPr/>
        </p:nvSpPr>
        <p:spPr bwMode="auto">
          <a:xfrm>
            <a:off x="10273177" y="4021423"/>
            <a:ext cx="211837" cy="200720"/>
          </a:xfrm>
          <a:prstGeom prst="ellipse">
            <a:avLst/>
          </a:prstGeom>
          <a:solidFill>
            <a:schemeClr val="accent1"/>
          </a:solidFill>
          <a:ln w="127"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9" name="TextBox 68">
            <a:extLst>
              <a:ext uri="{FF2B5EF4-FFF2-40B4-BE49-F238E27FC236}">
                <a16:creationId xmlns="" xmlns:a16="http://schemas.microsoft.com/office/drawing/2014/main" id="{1A60051F-5743-40A0-A2F4-EBBD6BDC68ED}"/>
              </a:ext>
            </a:extLst>
          </p:cNvPr>
          <p:cNvSpPr txBox="1"/>
          <p:nvPr/>
        </p:nvSpPr>
        <p:spPr bwMode="auto">
          <a:xfrm>
            <a:off x="10547688" y="4014061"/>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seminar</a:t>
            </a:r>
          </a:p>
        </p:txBody>
      </p:sp>
      <p:sp>
        <p:nvSpPr>
          <p:cNvPr id="70" name="TextBox 69">
            <a:extLst>
              <a:ext uri="{FF2B5EF4-FFF2-40B4-BE49-F238E27FC236}">
                <a16:creationId xmlns="" xmlns:a16="http://schemas.microsoft.com/office/drawing/2014/main" id="{19C30D9B-A419-43D8-87CB-AEEBD19C1A1D}"/>
              </a:ext>
            </a:extLst>
          </p:cNvPr>
          <p:cNvSpPr txBox="1"/>
          <p:nvPr/>
        </p:nvSpPr>
        <p:spPr bwMode="auto">
          <a:xfrm>
            <a:off x="4129239" y="57371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2013</a:t>
            </a:r>
          </a:p>
        </p:txBody>
      </p:sp>
      <p:sp>
        <p:nvSpPr>
          <p:cNvPr id="71" name="TextBox 70">
            <a:extLst>
              <a:ext uri="{FF2B5EF4-FFF2-40B4-BE49-F238E27FC236}">
                <a16:creationId xmlns="" xmlns:a16="http://schemas.microsoft.com/office/drawing/2014/main" id="{F914375D-79B7-419C-AC0B-4FE47C032F9D}"/>
              </a:ext>
            </a:extLst>
          </p:cNvPr>
          <p:cNvSpPr txBox="1"/>
          <p:nvPr/>
        </p:nvSpPr>
        <p:spPr bwMode="auto">
          <a:xfrm>
            <a:off x="3396828" y="574549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2012</a:t>
            </a:r>
          </a:p>
        </p:txBody>
      </p:sp>
      <p:sp>
        <p:nvSpPr>
          <p:cNvPr id="72" name="TextBox 71">
            <a:extLst>
              <a:ext uri="{FF2B5EF4-FFF2-40B4-BE49-F238E27FC236}">
                <a16:creationId xmlns="" xmlns:a16="http://schemas.microsoft.com/office/drawing/2014/main" id="{CC768199-32A4-4F99-85A0-DFFD434CC645}"/>
              </a:ext>
            </a:extLst>
          </p:cNvPr>
          <p:cNvSpPr txBox="1"/>
          <p:nvPr/>
        </p:nvSpPr>
        <p:spPr bwMode="auto">
          <a:xfrm>
            <a:off x="2693080" y="574096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2011</a:t>
            </a:r>
          </a:p>
        </p:txBody>
      </p:sp>
      <p:sp>
        <p:nvSpPr>
          <p:cNvPr id="73" name="TextBox 72">
            <a:extLst>
              <a:ext uri="{FF2B5EF4-FFF2-40B4-BE49-F238E27FC236}">
                <a16:creationId xmlns="" xmlns:a16="http://schemas.microsoft.com/office/drawing/2014/main" id="{CB718F52-6F86-4688-992D-EDC689C3377C}"/>
              </a:ext>
            </a:extLst>
          </p:cNvPr>
          <p:cNvSpPr txBox="1"/>
          <p:nvPr/>
        </p:nvSpPr>
        <p:spPr bwMode="auto">
          <a:xfrm>
            <a:off x="1960669" y="57371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2010</a:t>
            </a:r>
          </a:p>
        </p:txBody>
      </p:sp>
      <p:sp>
        <p:nvSpPr>
          <p:cNvPr id="74" name="Oval 73">
            <a:extLst>
              <a:ext uri="{FF2B5EF4-FFF2-40B4-BE49-F238E27FC236}">
                <a16:creationId xmlns="" xmlns:a16="http://schemas.microsoft.com/office/drawing/2014/main" id="{72CF95A3-C1CD-4453-B0ED-D094EE01A565}"/>
              </a:ext>
            </a:extLst>
          </p:cNvPr>
          <p:cNvSpPr/>
          <p:nvPr/>
        </p:nvSpPr>
        <p:spPr bwMode="auto">
          <a:xfrm>
            <a:off x="3467580" y="530438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Oval 74">
            <a:extLst>
              <a:ext uri="{FF2B5EF4-FFF2-40B4-BE49-F238E27FC236}">
                <a16:creationId xmlns="" xmlns:a16="http://schemas.microsoft.com/office/drawing/2014/main" id="{1D1976E3-344C-4016-BC7A-1366663C7852}"/>
              </a:ext>
            </a:extLst>
          </p:cNvPr>
          <p:cNvSpPr/>
          <p:nvPr/>
        </p:nvSpPr>
        <p:spPr bwMode="auto">
          <a:xfrm>
            <a:off x="3467580" y="501918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Oval 75">
            <a:extLst>
              <a:ext uri="{FF2B5EF4-FFF2-40B4-BE49-F238E27FC236}">
                <a16:creationId xmlns="" xmlns:a16="http://schemas.microsoft.com/office/drawing/2014/main" id="{1BAAB548-7123-493F-A66F-0A648E69A9D9}"/>
              </a:ext>
            </a:extLst>
          </p:cNvPr>
          <p:cNvSpPr/>
          <p:nvPr/>
        </p:nvSpPr>
        <p:spPr bwMode="auto">
          <a:xfrm>
            <a:off x="3467580" y="472188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Oval 76">
            <a:extLst>
              <a:ext uri="{FF2B5EF4-FFF2-40B4-BE49-F238E27FC236}">
                <a16:creationId xmlns="" xmlns:a16="http://schemas.microsoft.com/office/drawing/2014/main" id="{EC6224E1-977E-4BD4-BFD7-0F0CEC8DD2F8}"/>
              </a:ext>
            </a:extLst>
          </p:cNvPr>
          <p:cNvSpPr/>
          <p:nvPr/>
        </p:nvSpPr>
        <p:spPr bwMode="auto">
          <a:xfrm>
            <a:off x="3465248" y="4439025"/>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8" name="Oval 77">
            <a:extLst>
              <a:ext uri="{FF2B5EF4-FFF2-40B4-BE49-F238E27FC236}">
                <a16:creationId xmlns="" xmlns:a16="http://schemas.microsoft.com/office/drawing/2014/main" id="{14201D88-E2C1-4B82-A93C-C797404A75F6}"/>
              </a:ext>
            </a:extLst>
          </p:cNvPr>
          <p:cNvSpPr/>
          <p:nvPr/>
        </p:nvSpPr>
        <p:spPr bwMode="auto">
          <a:xfrm>
            <a:off x="2041775"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 xmlns:a16="http://schemas.microsoft.com/office/drawing/2014/main" id="{1C21E84F-2530-42EE-A556-12505C2F4954}"/>
              </a:ext>
            </a:extLst>
          </p:cNvPr>
          <p:cNvSpPr/>
          <p:nvPr/>
        </p:nvSpPr>
        <p:spPr bwMode="auto">
          <a:xfrm>
            <a:off x="2731144" y="530438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0" name="Oval 79">
            <a:extLst>
              <a:ext uri="{FF2B5EF4-FFF2-40B4-BE49-F238E27FC236}">
                <a16:creationId xmlns="" xmlns:a16="http://schemas.microsoft.com/office/drawing/2014/main" id="{9C9934CC-EC6A-4B4F-9C79-9AAA6D5FCA1F}"/>
              </a:ext>
            </a:extLst>
          </p:cNvPr>
          <p:cNvSpPr/>
          <p:nvPr/>
        </p:nvSpPr>
        <p:spPr bwMode="auto">
          <a:xfrm>
            <a:off x="2728812" y="502153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 name="TextBox 80">
            <a:extLst>
              <a:ext uri="{FF2B5EF4-FFF2-40B4-BE49-F238E27FC236}">
                <a16:creationId xmlns="" xmlns:a16="http://schemas.microsoft.com/office/drawing/2014/main" id="{89FD39B9-5DC2-4FCF-8A4E-011B12CF3CCC}"/>
              </a:ext>
            </a:extLst>
          </p:cNvPr>
          <p:cNvSpPr txBox="1"/>
          <p:nvPr/>
        </p:nvSpPr>
        <p:spPr bwMode="auto">
          <a:xfrm>
            <a:off x="2781495" y="4758194"/>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2</a:t>
            </a:r>
          </a:p>
        </p:txBody>
      </p:sp>
      <p:sp>
        <p:nvSpPr>
          <p:cNvPr id="82" name="TextBox 81">
            <a:extLst>
              <a:ext uri="{FF2B5EF4-FFF2-40B4-BE49-F238E27FC236}">
                <a16:creationId xmlns="" xmlns:a16="http://schemas.microsoft.com/office/drawing/2014/main" id="{8A498E7A-3C80-4B71-B1AF-2D9C755ABA79}"/>
              </a:ext>
            </a:extLst>
          </p:cNvPr>
          <p:cNvSpPr txBox="1"/>
          <p:nvPr/>
        </p:nvSpPr>
        <p:spPr bwMode="auto">
          <a:xfrm>
            <a:off x="2104507" y="504465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1</a:t>
            </a:r>
          </a:p>
        </p:txBody>
      </p:sp>
      <p:sp>
        <p:nvSpPr>
          <p:cNvPr id="83" name="TextBox 82">
            <a:extLst>
              <a:ext uri="{FF2B5EF4-FFF2-40B4-BE49-F238E27FC236}">
                <a16:creationId xmlns="" xmlns:a16="http://schemas.microsoft.com/office/drawing/2014/main" id="{5874B76F-FCF8-4459-BB5C-CB4C92E27D0C}"/>
              </a:ext>
            </a:extLst>
          </p:cNvPr>
          <p:cNvSpPr txBox="1"/>
          <p:nvPr/>
        </p:nvSpPr>
        <p:spPr bwMode="auto">
          <a:xfrm>
            <a:off x="3518540" y="4150876"/>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4</a:t>
            </a:r>
          </a:p>
        </p:txBody>
      </p:sp>
      <p:sp>
        <p:nvSpPr>
          <p:cNvPr id="84" name="TextBox 83">
            <a:extLst>
              <a:ext uri="{FF2B5EF4-FFF2-40B4-BE49-F238E27FC236}">
                <a16:creationId xmlns="" xmlns:a16="http://schemas.microsoft.com/office/drawing/2014/main" id="{6AA38821-4D11-4305-BCB2-5361AE98D7FA}"/>
              </a:ext>
            </a:extLst>
          </p:cNvPr>
          <p:cNvSpPr txBox="1"/>
          <p:nvPr/>
        </p:nvSpPr>
        <p:spPr bwMode="auto">
          <a:xfrm>
            <a:off x="7355312" y="3238933"/>
            <a:ext cx="776770"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solidFill>
                  <a:schemeClr val="tx2"/>
                </a:solidFill>
              </a:rPr>
              <a:t>First mention of “NLP”</a:t>
            </a:r>
          </a:p>
        </p:txBody>
      </p:sp>
      <p:cxnSp>
        <p:nvCxnSpPr>
          <p:cNvPr id="86" name="Straight Arrow Connector 85">
            <a:extLst>
              <a:ext uri="{FF2B5EF4-FFF2-40B4-BE49-F238E27FC236}">
                <a16:creationId xmlns="" xmlns:a16="http://schemas.microsoft.com/office/drawing/2014/main" id="{599BA4E4-E6A8-4413-A015-69E0C7FEF23D}"/>
              </a:ext>
            </a:extLst>
          </p:cNvPr>
          <p:cNvCxnSpPr>
            <a:cxnSpLocks/>
          </p:cNvCxnSpPr>
          <p:nvPr/>
        </p:nvCxnSpPr>
        <p:spPr bwMode="auto">
          <a:xfrm>
            <a:off x="2235356" y="2623280"/>
            <a:ext cx="6641009" cy="12579"/>
          </a:xfrm>
          <a:prstGeom prst="straightConnector1">
            <a:avLst/>
          </a:prstGeom>
          <a:noFill/>
          <a:ln w="19050" cap="flat" cmpd="sng" algn="ctr">
            <a:solidFill>
              <a:schemeClr val="tx2"/>
            </a:solidFill>
            <a:prstDash val="solid"/>
            <a:round/>
            <a:headEnd type="none" w="med" len="med"/>
            <a:tailEnd type="triangle"/>
          </a:ln>
          <a:effectLst/>
        </p:spPr>
      </p:cxnSp>
      <p:sp>
        <p:nvSpPr>
          <p:cNvPr id="88" name="TextBox 87">
            <a:extLst>
              <a:ext uri="{FF2B5EF4-FFF2-40B4-BE49-F238E27FC236}">
                <a16:creationId xmlns="" xmlns:a16="http://schemas.microsoft.com/office/drawing/2014/main" id="{80ED36D6-32ED-4A77-821A-F4C57FA6D878}"/>
              </a:ext>
            </a:extLst>
          </p:cNvPr>
          <p:cNvSpPr txBox="1"/>
          <p:nvPr/>
        </p:nvSpPr>
        <p:spPr bwMode="auto">
          <a:xfrm>
            <a:off x="3518540" y="2361201"/>
            <a:ext cx="1329182"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solidFill>
                  <a:schemeClr val="tx2"/>
                </a:solidFill>
              </a:rPr>
              <a:t>Descriptive</a:t>
            </a:r>
          </a:p>
        </p:txBody>
      </p:sp>
      <p:sp>
        <p:nvSpPr>
          <p:cNvPr id="89" name="TextBox 88">
            <a:extLst>
              <a:ext uri="{FF2B5EF4-FFF2-40B4-BE49-F238E27FC236}">
                <a16:creationId xmlns="" xmlns:a16="http://schemas.microsoft.com/office/drawing/2014/main" id="{675F020B-792E-486C-8D61-F3A72C95E0C8}"/>
              </a:ext>
            </a:extLst>
          </p:cNvPr>
          <p:cNvSpPr txBox="1"/>
          <p:nvPr/>
        </p:nvSpPr>
        <p:spPr bwMode="auto">
          <a:xfrm>
            <a:off x="7636002" y="2361201"/>
            <a:ext cx="1329182"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solidFill>
                  <a:schemeClr val="tx2"/>
                </a:solidFill>
              </a:rPr>
              <a:t>Predictive</a:t>
            </a:r>
          </a:p>
        </p:txBody>
      </p:sp>
      <p:sp>
        <p:nvSpPr>
          <p:cNvPr id="90" name="TextBox 89">
            <a:extLst>
              <a:ext uri="{FF2B5EF4-FFF2-40B4-BE49-F238E27FC236}">
                <a16:creationId xmlns="" xmlns:a16="http://schemas.microsoft.com/office/drawing/2014/main" id="{B549D16C-E70F-44EC-8D16-11133657641C}"/>
              </a:ext>
            </a:extLst>
          </p:cNvPr>
          <p:cNvSpPr txBox="1"/>
          <p:nvPr/>
        </p:nvSpPr>
        <p:spPr bwMode="auto">
          <a:xfrm>
            <a:off x="4249637" y="536906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0</a:t>
            </a:r>
          </a:p>
        </p:txBody>
      </p:sp>
    </p:spTree>
    <p:extLst>
      <p:ext uri="{BB962C8B-B14F-4D97-AF65-F5344CB8AC3E}">
        <p14:creationId xmlns:p14="http://schemas.microsoft.com/office/powerpoint/2010/main" val="1999544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581568-DDFA-4CC6-A92C-3D285A9C9FA5}"/>
              </a:ext>
            </a:extLst>
          </p:cNvPr>
          <p:cNvSpPr>
            <a:spLocks noGrp="1"/>
          </p:cNvSpPr>
          <p:nvPr>
            <p:ph type="title"/>
          </p:nvPr>
        </p:nvSpPr>
        <p:spPr/>
        <p:txBody>
          <a:bodyPr/>
          <a:lstStyle/>
          <a:p>
            <a:r>
              <a:rPr lang="en-US" dirty="0">
                <a:solidFill>
                  <a:schemeClr val="accent1"/>
                </a:solidFill>
              </a:rPr>
              <a:t>Key Considerations (Transformation)</a:t>
            </a:r>
          </a:p>
        </p:txBody>
      </p:sp>
      <p:sp>
        <p:nvSpPr>
          <p:cNvPr id="3" name="Content Placeholder 2">
            <a:extLst>
              <a:ext uri="{FF2B5EF4-FFF2-40B4-BE49-F238E27FC236}">
                <a16:creationId xmlns="" xmlns:a16="http://schemas.microsoft.com/office/drawing/2014/main" id="{BF95EBAA-26D5-4301-8782-445B39352CAE}"/>
              </a:ext>
            </a:extLst>
          </p:cNvPr>
          <p:cNvSpPr>
            <a:spLocks noGrp="1"/>
          </p:cNvSpPr>
          <p:nvPr>
            <p:ph idx="1"/>
          </p:nvPr>
        </p:nvSpPr>
        <p:spPr>
          <a:xfrm>
            <a:off x="607483" y="1113089"/>
            <a:ext cx="10972800" cy="5073102"/>
          </a:xfrm>
        </p:spPr>
        <p:txBody>
          <a:bodyPr/>
          <a:lstStyle/>
          <a:p>
            <a:pPr lvl="0"/>
            <a:r>
              <a:rPr lang="en-US" sz="1800" b="1" dirty="0"/>
              <a:t>1.  What structure do we want our data to be in? E.g., transform into DTM</a:t>
            </a:r>
          </a:p>
          <a:p>
            <a:pPr lvl="0"/>
            <a:r>
              <a:rPr lang="en-US" sz="1600" u="sng" dirty="0"/>
              <a:t>Transformed into DTM format</a:t>
            </a:r>
          </a:p>
          <a:p>
            <a:pPr lvl="0"/>
            <a:r>
              <a:rPr lang="en-US" sz="1800" b="1" dirty="0"/>
              <a:t>2.  What level of analysis: bag-of-words or “bag-of-phrases” model?</a:t>
            </a:r>
            <a:r>
              <a:rPr lang="en-US" sz="1800" dirty="0"/>
              <a:t> </a:t>
            </a:r>
          </a:p>
          <a:p>
            <a:pPr marL="666750" lvl="1" indent="-457200">
              <a:buFont typeface="Arial" panose="020B0604020202020204" pitchFamily="34" charset="0"/>
              <a:buChar char="•"/>
            </a:pPr>
            <a:r>
              <a:rPr lang="en-US" sz="1600" dirty="0">
                <a:solidFill>
                  <a:schemeClr val="tx2"/>
                </a:solidFill>
              </a:rPr>
              <a:t>If bag-of-phrases, decide which N-grams to work with (e.g., bigrams, trigrams)</a:t>
            </a:r>
          </a:p>
          <a:p>
            <a:r>
              <a:rPr lang="en-US" sz="1600" u="sng" dirty="0"/>
              <a:t>Bag-of-words model used</a:t>
            </a:r>
          </a:p>
          <a:p>
            <a:pPr lvl="0"/>
            <a:r>
              <a:rPr lang="en-US" sz="1800" b="1" dirty="0"/>
              <a:t>4.  Will you generate additional variables from the text (“feature generation”)?</a:t>
            </a:r>
          </a:p>
          <a:p>
            <a:pPr marL="666750" lvl="1" indent="-457200">
              <a:buFont typeface="Arial" panose="020B0604020202020204" pitchFamily="34" charset="0"/>
              <a:buChar char="•"/>
            </a:pPr>
            <a:r>
              <a:rPr lang="en-US" sz="1600" dirty="0">
                <a:solidFill>
                  <a:schemeClr val="tx2"/>
                </a:solidFill>
              </a:rPr>
              <a:t>E.g., parts of speech, word complexity, readability, word count, language tagging</a:t>
            </a:r>
          </a:p>
          <a:p>
            <a:r>
              <a:rPr lang="en-US" sz="1600" u="sng" dirty="0"/>
              <a:t>No</a:t>
            </a:r>
          </a:p>
          <a:p>
            <a:pPr lvl="0"/>
            <a:r>
              <a:rPr lang="en-US" sz="1800" b="1" dirty="0"/>
              <a:t>5.  Will you need to reduce the number of variables (“feature reduction”)?</a:t>
            </a:r>
          </a:p>
          <a:p>
            <a:pPr marL="666750" lvl="1" indent="-457200">
              <a:buFont typeface="Arial" panose="020B0604020202020204" pitchFamily="34" charset="0"/>
              <a:buChar char="•"/>
            </a:pPr>
            <a:r>
              <a:rPr lang="en-US" sz="1600" dirty="0">
                <a:solidFill>
                  <a:schemeClr val="tx2"/>
                </a:solidFill>
              </a:rPr>
              <a:t>Dropping terms based on frequency of occurrence</a:t>
            </a:r>
          </a:p>
          <a:p>
            <a:pPr marL="666750" lvl="1" indent="-457200">
              <a:buFont typeface="Arial" panose="020B0604020202020204" pitchFamily="34" charset="0"/>
              <a:buChar char="•"/>
            </a:pPr>
            <a:r>
              <a:rPr lang="en-US" sz="1600" dirty="0">
                <a:solidFill>
                  <a:schemeClr val="tx2"/>
                </a:solidFill>
              </a:rPr>
              <a:t>Using a dictionary (existing or created)</a:t>
            </a:r>
          </a:p>
          <a:p>
            <a:pPr marL="666750" lvl="1" indent="-457200">
              <a:buFont typeface="Arial" panose="020B0604020202020204" pitchFamily="34" charset="0"/>
              <a:buChar char="•"/>
            </a:pPr>
            <a:r>
              <a:rPr lang="en-US" sz="1600" dirty="0">
                <a:solidFill>
                  <a:schemeClr val="tx2"/>
                </a:solidFill>
              </a:rPr>
              <a:t>Word stemming or lemmatization</a:t>
            </a:r>
          </a:p>
          <a:p>
            <a:r>
              <a:rPr lang="en-US" sz="1600" u="sng" dirty="0"/>
              <a:t>Yes, dropped terms with low frequency (&lt;5%)</a:t>
            </a:r>
          </a:p>
          <a:p>
            <a:pPr lvl="0"/>
            <a:endParaRPr lang="en-US" sz="1800" dirty="0"/>
          </a:p>
        </p:txBody>
      </p:sp>
      <p:sp>
        <p:nvSpPr>
          <p:cNvPr id="4" name="Footer Placeholder 3">
            <a:extLst>
              <a:ext uri="{FF2B5EF4-FFF2-40B4-BE49-F238E27FC236}">
                <a16:creationId xmlns="" xmlns:a16="http://schemas.microsoft.com/office/drawing/2014/main" id="{B93054D3-D830-4D0A-BDBB-86721377389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Graphic 4" descr="Head with gears">
            <a:extLst>
              <a:ext uri="{FF2B5EF4-FFF2-40B4-BE49-F238E27FC236}">
                <a16:creationId xmlns="" xmlns:a16="http://schemas.microsoft.com/office/drawing/2014/main" id="{3619D6C2-3471-44B9-8506-2E17C081E0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1226716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8" name="TextBox 7"/>
          <p:cNvSpPr txBox="1"/>
          <p:nvPr/>
        </p:nvSpPr>
        <p:spPr bwMode="auto">
          <a:xfrm>
            <a:off x="7976957" y="576282"/>
            <a:ext cx="2552131"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Optional parameters to customize cleaning steps</a:t>
            </a:r>
          </a:p>
        </p:txBody>
      </p:sp>
      <p:pic>
        <p:nvPicPr>
          <p:cNvPr id="14" name="Picture 13"/>
          <p:cNvPicPr>
            <a:picLocks noChangeAspect="1"/>
          </p:cNvPicPr>
          <p:nvPr/>
        </p:nvPicPr>
        <p:blipFill>
          <a:blip r:embed="rId2"/>
          <a:stretch>
            <a:fillRect/>
          </a:stretch>
        </p:blipFill>
        <p:spPr>
          <a:xfrm>
            <a:off x="609600" y="1407279"/>
            <a:ext cx="10807225" cy="3496455"/>
          </a:xfrm>
          <a:prstGeom prst="rect">
            <a:avLst/>
          </a:prstGeom>
        </p:spPr>
      </p:pic>
      <p:cxnSp>
        <p:nvCxnSpPr>
          <p:cNvPr id="7" name="Straight Arrow Connector 6"/>
          <p:cNvCxnSpPr/>
          <p:nvPr/>
        </p:nvCxnSpPr>
        <p:spPr bwMode="auto">
          <a:xfrm flipH="1">
            <a:off x="6612182" y="1090633"/>
            <a:ext cx="1364775" cy="920595"/>
          </a:xfrm>
          <a:prstGeom prst="straightConnector1">
            <a:avLst/>
          </a:prstGeom>
          <a:noFill/>
          <a:ln w="28575" cap="flat" cmpd="sng" algn="ctr">
            <a:solidFill>
              <a:schemeClr val="accent4"/>
            </a:solidFill>
            <a:prstDash val="solid"/>
            <a:round/>
            <a:headEnd type="none" w="med" len="med"/>
            <a:tailEnd type="triangle"/>
          </a:ln>
          <a:effectLst/>
        </p:spPr>
      </p:cxnSp>
      <p:sp>
        <p:nvSpPr>
          <p:cNvPr id="15" name="TextBox 14"/>
          <p:cNvSpPr txBox="1"/>
          <p:nvPr/>
        </p:nvSpPr>
        <p:spPr bwMode="auto">
          <a:xfrm>
            <a:off x="5713703" y="5004429"/>
            <a:ext cx="2552131"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Convert to DTM</a:t>
            </a:r>
          </a:p>
        </p:txBody>
      </p:sp>
      <p:cxnSp>
        <p:nvCxnSpPr>
          <p:cNvPr id="16" name="Straight Arrow Connector 15"/>
          <p:cNvCxnSpPr/>
          <p:nvPr/>
        </p:nvCxnSpPr>
        <p:spPr bwMode="auto">
          <a:xfrm flipH="1" flipV="1">
            <a:off x="4507993" y="4273870"/>
            <a:ext cx="1069232" cy="980629"/>
          </a:xfrm>
          <a:prstGeom prst="straightConnector1">
            <a:avLst/>
          </a:prstGeom>
          <a:noFill/>
          <a:ln w="28575" cap="flat" cmpd="sng" algn="ctr">
            <a:solidFill>
              <a:schemeClr val="accent4"/>
            </a:solidFill>
            <a:prstDash val="solid"/>
            <a:round/>
            <a:headEnd type="none" w="med" len="med"/>
            <a:tailEnd type="triangle"/>
          </a:ln>
          <a:effectLst/>
        </p:spPr>
      </p:cxnSp>
    </p:spTree>
    <p:extLst>
      <p:ext uri="{BB962C8B-B14F-4D97-AF65-F5344CB8AC3E}">
        <p14:creationId xmlns:p14="http://schemas.microsoft.com/office/powerpoint/2010/main" val="13441821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p:txBody>
          <a:bodyPr/>
          <a:lstStyle/>
          <a:p>
            <a:r>
              <a:rPr lang="en-US" dirty="0"/>
              <a:t>Different Cleaning Steps Create Different Matrices</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5" name="Picture 4"/>
          <p:cNvPicPr>
            <a:picLocks noChangeAspect="1"/>
          </p:cNvPicPr>
          <p:nvPr/>
        </p:nvPicPr>
        <p:blipFill>
          <a:blip r:embed="rId2"/>
          <a:stretch>
            <a:fillRect/>
          </a:stretch>
        </p:blipFill>
        <p:spPr>
          <a:xfrm>
            <a:off x="3149581" y="1753640"/>
            <a:ext cx="8430702" cy="1341248"/>
          </a:xfrm>
          <a:prstGeom prst="rect">
            <a:avLst/>
          </a:prstGeom>
        </p:spPr>
      </p:pic>
      <p:pic>
        <p:nvPicPr>
          <p:cNvPr id="7" name="Picture 6"/>
          <p:cNvPicPr>
            <a:picLocks noChangeAspect="1"/>
          </p:cNvPicPr>
          <p:nvPr/>
        </p:nvPicPr>
        <p:blipFill>
          <a:blip r:embed="rId3"/>
          <a:stretch>
            <a:fillRect/>
          </a:stretch>
        </p:blipFill>
        <p:spPr>
          <a:xfrm>
            <a:off x="3149581" y="3875991"/>
            <a:ext cx="8430702" cy="1249410"/>
          </a:xfrm>
          <a:prstGeom prst="rect">
            <a:avLst/>
          </a:prstGeom>
        </p:spPr>
      </p:pic>
      <p:sp>
        <p:nvSpPr>
          <p:cNvPr id="8" name="TextBox 7"/>
          <p:cNvSpPr txBox="1"/>
          <p:nvPr/>
        </p:nvSpPr>
        <p:spPr bwMode="auto">
          <a:xfrm>
            <a:off x="464024" y="2347281"/>
            <a:ext cx="2405558"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dirty="0">
                <a:solidFill>
                  <a:schemeClr val="tx2"/>
                </a:solidFill>
              </a:rPr>
              <a:t>Default parameters</a:t>
            </a:r>
          </a:p>
        </p:txBody>
      </p:sp>
      <p:sp>
        <p:nvSpPr>
          <p:cNvPr id="10" name="TextBox 9"/>
          <p:cNvSpPr txBox="1"/>
          <p:nvPr/>
        </p:nvSpPr>
        <p:spPr bwMode="auto">
          <a:xfrm>
            <a:off x="464024" y="4041654"/>
            <a:ext cx="2405558"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dirty="0">
                <a:solidFill>
                  <a:schemeClr val="tx2"/>
                </a:solidFill>
              </a:rPr>
              <a:t>Overriding default parameters</a:t>
            </a:r>
          </a:p>
          <a:p>
            <a:pPr algn="r"/>
            <a:r>
              <a:rPr lang="en-US" b="1" dirty="0">
                <a:solidFill>
                  <a:schemeClr val="tx2"/>
                </a:solidFill>
              </a:rPr>
              <a:t>~500 additional terms</a:t>
            </a:r>
          </a:p>
        </p:txBody>
      </p:sp>
    </p:spTree>
    <p:extLst>
      <p:ext uri="{BB962C8B-B14F-4D97-AF65-F5344CB8AC3E}">
        <p14:creationId xmlns:p14="http://schemas.microsoft.com/office/powerpoint/2010/main" val="4617700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E5637CC-F9ED-4B53-8FD6-53C0E2104ACB}"/>
              </a:ext>
            </a:extLst>
          </p:cNvPr>
          <p:cNvSpPr>
            <a:spLocks noGrp="1"/>
          </p:cNvSpPr>
          <p:nvPr>
            <p:ph type="body" sz="quarter" idx="10"/>
          </p:nvPr>
        </p:nvSpPr>
        <p:spPr/>
        <p:txBody>
          <a:bodyPr/>
          <a:lstStyle/>
          <a:p>
            <a:r>
              <a:rPr lang="en-US" u="sng" dirty="0"/>
              <a:t>Text Analyses </a:t>
            </a:r>
          </a:p>
          <a:p>
            <a:r>
              <a:rPr lang="en-US" sz="2400" dirty="0"/>
              <a:t>Step 5. Analysis</a:t>
            </a:r>
          </a:p>
        </p:txBody>
      </p:sp>
      <p:sp>
        <p:nvSpPr>
          <p:cNvPr id="3" name="Footer Placeholder 2">
            <a:extLst>
              <a:ext uri="{FF2B5EF4-FFF2-40B4-BE49-F238E27FC236}">
                <a16:creationId xmlns="" xmlns:a16="http://schemas.microsoft.com/office/drawing/2014/main" id="{68EC55B9-D4B3-4641-BBA7-70BFF5D2151C}"/>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4" name="Picture 3">
            <a:extLst>
              <a:ext uri="{FF2B5EF4-FFF2-40B4-BE49-F238E27FC236}">
                <a16:creationId xmlns="" xmlns:a16="http://schemas.microsoft.com/office/drawing/2014/main" id="{E74828B3-C25B-4E39-83CD-5A9A8933EE21}"/>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A0F68FE5-3A6B-488B-B2BD-E75828BE1583}"/>
              </a:ext>
            </a:extLst>
          </p:cNvPr>
          <p:cNvSpPr/>
          <p:nvPr/>
        </p:nvSpPr>
        <p:spPr bwMode="auto">
          <a:xfrm>
            <a:off x="6831962"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76310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04251B-A0C4-48A4-8292-0D502EC12C96}"/>
              </a:ext>
            </a:extLst>
          </p:cNvPr>
          <p:cNvSpPr>
            <a:spLocks noGrp="1"/>
          </p:cNvSpPr>
          <p:nvPr>
            <p:ph type="title"/>
          </p:nvPr>
        </p:nvSpPr>
        <p:spPr/>
        <p:txBody>
          <a:bodyPr/>
          <a:lstStyle/>
          <a:p>
            <a:r>
              <a:rPr lang="en-US" dirty="0"/>
              <a:t>Text Analysis - an Iterative Approach</a:t>
            </a:r>
          </a:p>
        </p:txBody>
      </p:sp>
      <p:sp>
        <p:nvSpPr>
          <p:cNvPr id="3" name="Content Placeholder 2">
            <a:extLst>
              <a:ext uri="{FF2B5EF4-FFF2-40B4-BE49-F238E27FC236}">
                <a16:creationId xmlns="" xmlns:a16="http://schemas.microsoft.com/office/drawing/2014/main" id="{D0D6DD2D-6DF1-4C9E-98FB-141AC8BE17CC}"/>
              </a:ext>
            </a:extLst>
          </p:cNvPr>
          <p:cNvSpPr>
            <a:spLocks noGrp="1"/>
          </p:cNvSpPr>
          <p:nvPr>
            <p:ph idx="1"/>
          </p:nvPr>
        </p:nvSpPr>
        <p:spPr/>
        <p:txBody>
          <a:bodyPr/>
          <a:lstStyle/>
          <a:p>
            <a:pPr marL="342900" indent="-342900">
              <a:buFont typeface="Wingdings" panose="05000000000000000000" pitchFamily="2" charset="2"/>
              <a:buChar char="§"/>
            </a:pPr>
            <a:r>
              <a:rPr lang="en-US" dirty="0"/>
              <a:t>After the text data has been transformed into a matrix structure, a number of analyses can be conducted.</a:t>
            </a:r>
          </a:p>
          <a:p>
            <a:pPr marL="342900" indent="-342900">
              <a:buFont typeface="Wingdings" panose="05000000000000000000" pitchFamily="2" charset="2"/>
              <a:buChar char="§"/>
            </a:pPr>
            <a:r>
              <a:rPr lang="en-US" b="1" dirty="0"/>
              <a:t>The results from one analysis (e.g., topic modeling) often lead the researcher to change the variables in the DTM, or to conduct another analysis </a:t>
            </a:r>
            <a:r>
              <a:rPr lang="en-US" dirty="0"/>
              <a:t>(e.g., sentiment analysis), both of which require a revisit to step 4 (transformation).</a:t>
            </a:r>
          </a:p>
          <a:p>
            <a:pPr marL="342900" indent="-342900">
              <a:buFont typeface="Wingdings" panose="05000000000000000000" pitchFamily="2" charset="2"/>
              <a:buChar char="§"/>
            </a:pPr>
            <a:r>
              <a:rPr lang="en-US" b="1" dirty="0"/>
              <a:t>Typically, a number of different transformation and analytical techniques are tested and the ones that display the strongest validity are selected</a:t>
            </a:r>
            <a:r>
              <a:rPr lang="en-US" dirty="0"/>
              <a:t>. While a large amount of domain knowledge is necessary for interpreting the output of the analyses, the analyses themselves can be conducted with minimal domain knowledge.</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 xmlns:a16="http://schemas.microsoft.com/office/drawing/2014/main" id="{D4F7789E-441E-4840-958F-2DB43364484E}"/>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516234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098C3E-EB6E-4F62-9A9A-8F50CC7674DE}"/>
              </a:ext>
            </a:extLst>
          </p:cNvPr>
          <p:cNvSpPr>
            <a:spLocks noGrp="1"/>
          </p:cNvSpPr>
          <p:nvPr>
            <p:ph type="title"/>
          </p:nvPr>
        </p:nvSpPr>
        <p:spPr/>
        <p:txBody>
          <a:bodyPr/>
          <a:lstStyle/>
          <a:p>
            <a:r>
              <a:rPr lang="en-US" dirty="0"/>
              <a:t>Supervised &amp; Unsupervised Learning</a:t>
            </a:r>
          </a:p>
        </p:txBody>
      </p:sp>
      <p:sp>
        <p:nvSpPr>
          <p:cNvPr id="3" name="Content Placeholder 2">
            <a:extLst>
              <a:ext uri="{FF2B5EF4-FFF2-40B4-BE49-F238E27FC236}">
                <a16:creationId xmlns="" xmlns:a16="http://schemas.microsoft.com/office/drawing/2014/main" id="{A053EAF7-9558-4545-B473-22D7CE241FBA}"/>
              </a:ext>
            </a:extLst>
          </p:cNvPr>
          <p:cNvSpPr>
            <a:spLocks noGrp="1"/>
          </p:cNvSpPr>
          <p:nvPr>
            <p:ph idx="1"/>
          </p:nvPr>
        </p:nvSpPr>
        <p:spPr/>
        <p:txBody>
          <a:bodyPr/>
          <a:lstStyle/>
          <a:p>
            <a:pPr marL="342900" indent="-342900">
              <a:buFont typeface="Wingdings" panose="05000000000000000000" pitchFamily="2" charset="2"/>
              <a:buChar char="§"/>
            </a:pPr>
            <a:r>
              <a:rPr lang="en-US" dirty="0"/>
              <a:t>The families of techniques commonly used with text (and machine learning applications more generally) are often grouped into two categories: supervised and unsupervised. </a:t>
            </a:r>
          </a:p>
          <a:p>
            <a:pPr marL="342900" indent="-342900">
              <a:buFont typeface="Wingdings" panose="05000000000000000000" pitchFamily="2" charset="2"/>
              <a:buChar char="§"/>
            </a:pPr>
            <a:r>
              <a:rPr lang="en-US" b="1" dirty="0"/>
              <a:t>Supervised learning </a:t>
            </a:r>
            <a:r>
              <a:rPr lang="en-US" dirty="0"/>
              <a:t>refers to methods that fit (or train) a model that describes the relationship between an outcome variable and one or more predictor variables. Common examples of supervised learning are regression and classification techniques.</a:t>
            </a:r>
          </a:p>
          <a:p>
            <a:pPr marL="342900" indent="-342900">
              <a:buFont typeface="Wingdings" panose="05000000000000000000" pitchFamily="2" charset="2"/>
              <a:buChar char="§"/>
            </a:pPr>
            <a:r>
              <a:rPr lang="en-US" b="1" dirty="0"/>
              <a:t>Unsupervised learning </a:t>
            </a:r>
            <a:r>
              <a:rPr lang="en-US" dirty="0"/>
              <a:t>methods explore the data structure and extract meaningful metrics or insights without the guidance (or “supervision”) of an outcome variable. Two of the most common types of unsupervised learning are anomaly detection and clustering.</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 xmlns:a16="http://schemas.microsoft.com/office/drawing/2014/main" id="{D8BE6501-08B4-46FA-B3DE-82CE39E5BC8B}"/>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1048312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9D4340-130B-47FA-B862-4E0054DD3033}"/>
              </a:ext>
            </a:extLst>
          </p:cNvPr>
          <p:cNvSpPr>
            <a:spLocks noGrp="1"/>
          </p:cNvSpPr>
          <p:nvPr>
            <p:ph type="title"/>
          </p:nvPr>
        </p:nvSpPr>
        <p:spPr/>
        <p:txBody>
          <a:bodyPr/>
          <a:lstStyle/>
          <a:p>
            <a:r>
              <a:rPr lang="en-US" dirty="0"/>
              <a:t>Supervised &amp; Unsupervised Methods in Text Analysis</a:t>
            </a:r>
          </a:p>
        </p:txBody>
      </p:sp>
      <p:sp>
        <p:nvSpPr>
          <p:cNvPr id="3" name="Content Placeholder 2">
            <a:extLst>
              <a:ext uri="{FF2B5EF4-FFF2-40B4-BE49-F238E27FC236}">
                <a16:creationId xmlns="" xmlns:a16="http://schemas.microsoft.com/office/drawing/2014/main" id="{C1CF89B8-CC34-4967-88E0-7AE3DC71FAFA}"/>
              </a:ext>
            </a:extLst>
          </p:cNvPr>
          <p:cNvSpPr>
            <a:spLocks noGrp="1"/>
          </p:cNvSpPr>
          <p:nvPr>
            <p:ph idx="1"/>
          </p:nvPr>
        </p:nvSpPr>
        <p:spPr/>
        <p:txBody>
          <a:bodyPr/>
          <a:lstStyle/>
          <a:p>
            <a:r>
              <a:rPr lang="en-US" b="1" dirty="0"/>
              <a:t>Supervised</a:t>
            </a:r>
          </a:p>
          <a:p>
            <a:pPr marL="342900" indent="-342900">
              <a:buFont typeface="Wingdings" panose="05000000000000000000" pitchFamily="2" charset="2"/>
              <a:buChar char="§"/>
            </a:pPr>
            <a:r>
              <a:rPr lang="en-US" dirty="0"/>
              <a:t>Regression</a:t>
            </a:r>
          </a:p>
          <a:p>
            <a:pPr marL="342900" indent="-342900">
              <a:buFont typeface="Wingdings" panose="05000000000000000000" pitchFamily="2" charset="2"/>
              <a:buChar char="§"/>
            </a:pPr>
            <a:r>
              <a:rPr lang="en-US" dirty="0"/>
              <a:t>Classification</a:t>
            </a:r>
          </a:p>
          <a:p>
            <a:pPr marL="342900" indent="-342900">
              <a:buFont typeface="Wingdings" panose="05000000000000000000" pitchFamily="2" charset="2"/>
              <a:buChar char="§"/>
            </a:pPr>
            <a:r>
              <a:rPr lang="en-US" dirty="0"/>
              <a:t>Distance and similarity computing</a:t>
            </a:r>
          </a:p>
          <a:p>
            <a:endParaRPr lang="en-US" dirty="0"/>
          </a:p>
          <a:p>
            <a:r>
              <a:rPr lang="en-US" b="1" dirty="0"/>
              <a:t>Unsupervised</a:t>
            </a:r>
          </a:p>
          <a:p>
            <a:pPr marL="342900" indent="-342900">
              <a:buFont typeface="Wingdings" panose="05000000000000000000" pitchFamily="2" charset="2"/>
              <a:buChar char="§"/>
            </a:pPr>
            <a:r>
              <a:rPr lang="en-US" dirty="0"/>
              <a:t>Dimensionality reduction</a:t>
            </a:r>
          </a:p>
          <a:p>
            <a:pPr marL="342900" indent="-342900">
              <a:buFont typeface="Wingdings" panose="05000000000000000000" pitchFamily="2" charset="2"/>
              <a:buChar char="§"/>
            </a:pPr>
            <a:r>
              <a:rPr lang="en-US" dirty="0"/>
              <a:t>Clustering</a:t>
            </a:r>
          </a:p>
        </p:txBody>
      </p:sp>
      <p:sp>
        <p:nvSpPr>
          <p:cNvPr id="4" name="Footer Placeholder 3">
            <a:extLst>
              <a:ext uri="{FF2B5EF4-FFF2-40B4-BE49-F238E27FC236}">
                <a16:creationId xmlns="" xmlns:a16="http://schemas.microsoft.com/office/drawing/2014/main" id="{4B79BC45-0D8E-4D94-8C12-55B47F1B84D5}"/>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3361354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Use Cases of NLP for Talent </a:t>
            </a:r>
            <a:r>
              <a:rPr lang="en-US" dirty="0" smtClean="0"/>
              <a:t>Data </a:t>
            </a:r>
            <a:endParaRPr lang="en-US" dirty="0"/>
          </a:p>
        </p:txBody>
      </p:sp>
      <p:graphicFrame>
        <p:nvGraphicFramePr>
          <p:cNvPr id="6" name="Content Placeholder 5"/>
          <p:cNvGraphicFramePr>
            <a:graphicFrameLocks noGrp="1"/>
          </p:cNvGraphicFramePr>
          <p:nvPr>
            <p:ph idx="1"/>
            <p:extLst/>
          </p:nvPr>
        </p:nvGraphicFramePr>
        <p:xfrm>
          <a:off x="609600" y="1355725"/>
          <a:ext cx="11141242" cy="4663440"/>
        </p:xfrm>
        <a:graphic>
          <a:graphicData uri="http://schemas.openxmlformats.org/drawingml/2006/table">
            <a:tbl>
              <a:tblPr firstRow="1" bandRow="1">
                <a:tableStyleId>{5C22544A-7EE6-4342-B048-85BDC9FD1C3A}</a:tableStyleId>
              </a:tblPr>
              <a:tblGrid>
                <a:gridCol w="1540042">
                  <a:extLst>
                    <a:ext uri="{9D8B030D-6E8A-4147-A177-3AD203B41FA5}">
                      <a16:colId xmlns="" xmlns:a16="http://schemas.microsoft.com/office/drawing/2014/main" val="20000"/>
                    </a:ext>
                  </a:extLst>
                </a:gridCol>
                <a:gridCol w="3200400">
                  <a:extLst>
                    <a:ext uri="{9D8B030D-6E8A-4147-A177-3AD203B41FA5}">
                      <a16:colId xmlns="" xmlns:a16="http://schemas.microsoft.com/office/drawing/2014/main" val="20001"/>
                    </a:ext>
                  </a:extLst>
                </a:gridCol>
                <a:gridCol w="3200400">
                  <a:extLst>
                    <a:ext uri="{9D8B030D-6E8A-4147-A177-3AD203B41FA5}">
                      <a16:colId xmlns="" xmlns:a16="http://schemas.microsoft.com/office/drawing/2014/main" val="20002"/>
                    </a:ext>
                  </a:extLst>
                </a:gridCol>
                <a:gridCol w="3200400">
                  <a:extLst>
                    <a:ext uri="{9D8B030D-6E8A-4147-A177-3AD203B41FA5}">
                      <a16:colId xmlns="" xmlns:a16="http://schemas.microsoft.com/office/drawing/2014/main" val="20003"/>
                    </a:ext>
                  </a:extLst>
                </a:gridCol>
              </a:tblGrid>
              <a:tr h="370840">
                <a:tc>
                  <a:txBody>
                    <a:bodyPr/>
                    <a:lstStyle/>
                    <a:p>
                      <a:pPr algn="ctr"/>
                      <a:endParaRPr lang="en-US" dirty="0"/>
                    </a:p>
                  </a:txBody>
                  <a:tcPr/>
                </a:tc>
                <a:tc>
                  <a:txBody>
                    <a:bodyPr/>
                    <a:lstStyle/>
                    <a:p>
                      <a:pPr algn="ctr"/>
                      <a:r>
                        <a:rPr lang="en-US" dirty="0"/>
                        <a:t>Text Prediction</a:t>
                      </a:r>
                    </a:p>
                  </a:txBody>
                  <a:tcPr/>
                </a:tc>
                <a:tc>
                  <a:txBody>
                    <a:bodyPr/>
                    <a:lstStyle/>
                    <a:p>
                      <a:pPr algn="ctr"/>
                      <a:r>
                        <a:rPr lang="en-US" dirty="0"/>
                        <a:t>Named Entity Recognition (NER) and Information Extraction</a:t>
                      </a:r>
                    </a:p>
                  </a:txBody>
                  <a:tcPr/>
                </a:tc>
                <a:tc>
                  <a:txBody>
                    <a:bodyPr/>
                    <a:lstStyle/>
                    <a:p>
                      <a:pPr algn="ctr"/>
                      <a:r>
                        <a:rPr lang="en-US" dirty="0"/>
                        <a:t>Topic Modeling</a:t>
                      </a:r>
                    </a:p>
                  </a:txBody>
                  <a:tcPr/>
                </a:tc>
                <a:extLst>
                  <a:ext uri="{0D108BD9-81ED-4DB2-BD59-A6C34878D82A}">
                    <a16:rowId xmlns="" xmlns:a16="http://schemas.microsoft.com/office/drawing/2014/main" val="10000"/>
                  </a:ext>
                </a:extLst>
              </a:tr>
              <a:tr h="0">
                <a:tc>
                  <a:txBody>
                    <a:bodyPr/>
                    <a:lstStyle/>
                    <a:p>
                      <a:pPr algn="ctr"/>
                      <a:r>
                        <a:rPr lang="en-US" dirty="0">
                          <a:solidFill>
                            <a:schemeClr val="tx2"/>
                          </a:solidFill>
                        </a:rPr>
                        <a:t>How it Works</a:t>
                      </a:r>
                    </a:p>
                  </a:txBody>
                  <a:tcPr/>
                </a:tc>
                <a:tc>
                  <a:txBody>
                    <a:bodyPr/>
                    <a:lstStyle/>
                    <a:p>
                      <a:pPr algn="l"/>
                      <a:r>
                        <a:rPr lang="en-GB" sz="1800" kern="1200" dirty="0">
                          <a:solidFill>
                            <a:schemeClr val="tx2"/>
                          </a:solidFill>
                          <a:effectLst/>
                          <a:latin typeface="+mn-lt"/>
                          <a:ea typeface="+mn-ea"/>
                          <a:cs typeface="+mn-cs"/>
                        </a:rPr>
                        <a:t>Usually used to model a binary outcome (success or not).</a:t>
                      </a:r>
                    </a:p>
                    <a:p>
                      <a:pPr algn="l"/>
                      <a:endParaRPr lang="en-GB" sz="1800" kern="1200" dirty="0">
                        <a:solidFill>
                          <a:schemeClr val="tx2"/>
                        </a:solidFill>
                        <a:effectLst/>
                        <a:latin typeface="+mn-lt"/>
                        <a:ea typeface="+mn-ea"/>
                        <a:cs typeface="+mn-cs"/>
                      </a:endParaRPr>
                    </a:p>
                    <a:p>
                      <a:pPr algn="l"/>
                      <a:r>
                        <a:rPr lang="en-GB" sz="1800" kern="1200" dirty="0">
                          <a:solidFill>
                            <a:schemeClr val="tx2"/>
                          </a:solidFill>
                          <a:effectLst/>
                          <a:latin typeface="+mn-lt"/>
                          <a:ea typeface="+mn-ea"/>
                          <a:cs typeface="+mn-cs"/>
                        </a:rPr>
                        <a:t>Model learns what words tend to appear in different categories of documents.</a:t>
                      </a:r>
                      <a:r>
                        <a:rPr lang="en-GB" sz="1800" kern="1200" baseline="0" dirty="0">
                          <a:solidFill>
                            <a:schemeClr val="tx2"/>
                          </a:solidFill>
                          <a:effectLst/>
                          <a:latin typeface="+mn-lt"/>
                          <a:ea typeface="+mn-ea"/>
                          <a:cs typeface="+mn-cs"/>
                        </a:rPr>
                        <a:t> </a:t>
                      </a:r>
                      <a:r>
                        <a:rPr lang="en-GB" sz="1800" kern="1200" dirty="0">
                          <a:solidFill>
                            <a:schemeClr val="tx2"/>
                          </a:solidFill>
                          <a:effectLst/>
                          <a:latin typeface="+mn-lt"/>
                          <a:ea typeface="+mn-ea"/>
                          <a:cs typeface="+mn-cs"/>
                        </a:rPr>
                        <a:t>Words are used to predict</a:t>
                      </a:r>
                      <a:r>
                        <a:rPr lang="en-GB" sz="1800" kern="1200" baseline="0" dirty="0">
                          <a:solidFill>
                            <a:schemeClr val="tx2"/>
                          </a:solidFill>
                          <a:effectLst/>
                          <a:latin typeface="+mn-lt"/>
                          <a:ea typeface="+mn-ea"/>
                          <a:cs typeface="+mn-cs"/>
                        </a:rPr>
                        <a:t> the category of new documents. </a:t>
                      </a:r>
                      <a:endParaRPr lang="en-US" dirty="0">
                        <a:solidFill>
                          <a:schemeClr val="tx2"/>
                        </a:solidFill>
                      </a:endParaRPr>
                    </a:p>
                  </a:txBody>
                  <a:tcPr/>
                </a:tc>
                <a:tc>
                  <a:txBody>
                    <a:bodyPr/>
                    <a:lstStyle/>
                    <a:p>
                      <a:pPr algn="l"/>
                      <a:r>
                        <a:rPr lang="en-GB" sz="1800" kern="1200" baseline="0" dirty="0">
                          <a:solidFill>
                            <a:schemeClr val="tx2"/>
                          </a:solidFill>
                          <a:effectLst/>
                          <a:latin typeface="+mn-lt"/>
                          <a:ea typeface="+mn-ea"/>
                          <a:cs typeface="+mn-cs"/>
                        </a:rPr>
                        <a:t>Probabilistic models used </a:t>
                      </a:r>
                      <a:r>
                        <a:rPr lang="en-GB" sz="1800" kern="1200" dirty="0">
                          <a:solidFill>
                            <a:schemeClr val="tx2"/>
                          </a:solidFill>
                          <a:effectLst/>
                          <a:latin typeface="+mn-lt"/>
                          <a:ea typeface="+mn-ea"/>
                          <a:cs typeface="+mn-cs"/>
                        </a:rPr>
                        <a:t>to identify specific named entities (individuals, companies, geographic regions, etc.) within a set of text.</a:t>
                      </a:r>
                    </a:p>
                    <a:p>
                      <a:pPr algn="l"/>
                      <a:endParaRPr lang="en-GB" sz="1800" kern="1200" dirty="0">
                        <a:solidFill>
                          <a:schemeClr val="tx2"/>
                        </a:solidFill>
                        <a:effectLst/>
                        <a:latin typeface="+mn-lt"/>
                        <a:ea typeface="+mn-ea"/>
                        <a:cs typeface="+mn-cs"/>
                      </a:endParaRPr>
                    </a:p>
                    <a:p>
                      <a:pPr algn="l"/>
                      <a:r>
                        <a:rPr lang="en-GB" sz="1800" kern="1200" dirty="0">
                          <a:solidFill>
                            <a:schemeClr val="tx2"/>
                          </a:solidFill>
                          <a:effectLst/>
                          <a:latin typeface="+mn-lt"/>
                          <a:ea typeface="+mn-ea"/>
                          <a:cs typeface="+mn-cs"/>
                        </a:rPr>
                        <a:t>Automatically</a:t>
                      </a:r>
                      <a:r>
                        <a:rPr lang="en-GB" sz="1800" kern="1200" baseline="0" dirty="0">
                          <a:solidFill>
                            <a:schemeClr val="tx2"/>
                          </a:solidFill>
                          <a:effectLst/>
                          <a:latin typeface="+mn-lt"/>
                          <a:ea typeface="+mn-ea"/>
                          <a:cs typeface="+mn-cs"/>
                        </a:rPr>
                        <a:t> un</a:t>
                      </a:r>
                      <a:r>
                        <a:rPr lang="en-GB" sz="1800" kern="1200" dirty="0">
                          <a:solidFill>
                            <a:schemeClr val="tx2"/>
                          </a:solidFill>
                          <a:effectLst/>
                          <a:latin typeface="+mn-lt"/>
                          <a:ea typeface="+mn-ea"/>
                          <a:cs typeface="+mn-cs"/>
                        </a:rPr>
                        <a:t>derstands</a:t>
                      </a:r>
                      <a:r>
                        <a:rPr lang="en-GB" sz="1800" kern="1200" baseline="0" dirty="0">
                          <a:solidFill>
                            <a:schemeClr val="tx2"/>
                          </a:solidFill>
                          <a:effectLst/>
                          <a:latin typeface="+mn-lt"/>
                          <a:ea typeface="+mn-ea"/>
                          <a:cs typeface="+mn-cs"/>
                        </a:rPr>
                        <a:t> “who”, “what”, “where”, “when”, and “how”.</a:t>
                      </a:r>
                      <a:endParaRPr lang="en-US" dirty="0">
                        <a:solidFill>
                          <a:schemeClr val="tx2"/>
                        </a:solidFill>
                      </a:endParaRPr>
                    </a:p>
                  </a:txBody>
                  <a:tcPr/>
                </a:tc>
                <a:tc>
                  <a:txBody>
                    <a:bodyPr/>
                    <a:lstStyle/>
                    <a:p>
                      <a:pPr algn="l"/>
                      <a:r>
                        <a:rPr lang="en-US" dirty="0">
                          <a:solidFill>
                            <a:schemeClr val="tx2"/>
                          </a:solidFill>
                        </a:rPr>
                        <a:t>Unsupervised approach used to identify common themes</a:t>
                      </a:r>
                      <a:r>
                        <a:rPr lang="en-US" baseline="0" dirty="0">
                          <a:solidFill>
                            <a:schemeClr val="tx2"/>
                          </a:solidFill>
                        </a:rPr>
                        <a:t> between documents.</a:t>
                      </a:r>
                    </a:p>
                    <a:p>
                      <a:pPr algn="l"/>
                      <a:endParaRPr lang="en-US" baseline="0" dirty="0">
                        <a:solidFill>
                          <a:schemeClr val="tx2"/>
                        </a:solidFill>
                      </a:endParaRPr>
                    </a:p>
                    <a:p>
                      <a:pPr algn="l"/>
                      <a:r>
                        <a:rPr lang="en-US" baseline="0" dirty="0">
                          <a:solidFill>
                            <a:schemeClr val="tx2"/>
                          </a:solidFill>
                        </a:rPr>
                        <a:t>Groups of words that appear together represent latent “topics” in a corpus. Similar to PCA.</a:t>
                      </a:r>
                      <a:endParaRPr lang="en-US" dirty="0">
                        <a:solidFill>
                          <a:schemeClr val="tx2"/>
                        </a:solidFill>
                      </a:endParaRPr>
                    </a:p>
                  </a:txBody>
                  <a:tcPr/>
                </a:tc>
                <a:extLst>
                  <a:ext uri="{0D108BD9-81ED-4DB2-BD59-A6C34878D82A}">
                    <a16:rowId xmlns="" xmlns:a16="http://schemas.microsoft.com/office/drawing/2014/main" val="10001"/>
                  </a:ext>
                </a:extLst>
              </a:tr>
              <a:tr h="0">
                <a:tc>
                  <a:txBody>
                    <a:bodyPr/>
                    <a:lstStyle/>
                    <a:p>
                      <a:pPr algn="ctr"/>
                      <a:r>
                        <a:rPr lang="en-US" dirty="0">
                          <a:solidFill>
                            <a:schemeClr val="tx2"/>
                          </a:solidFill>
                        </a:rPr>
                        <a:t>Example</a:t>
                      </a:r>
                    </a:p>
                  </a:txBody>
                  <a:tcPr/>
                </a:tc>
                <a:tc>
                  <a:txBody>
                    <a:bodyPr/>
                    <a:lstStyle/>
                    <a:p>
                      <a:pPr algn="l"/>
                      <a:r>
                        <a:rPr lang="en-US" dirty="0">
                          <a:solidFill>
                            <a:schemeClr val="tx2"/>
                          </a:solidFill>
                        </a:rPr>
                        <a:t>Analyzing resume text to screen out applicants.</a:t>
                      </a:r>
                    </a:p>
                  </a:txBody>
                  <a:tcPr/>
                </a:tc>
                <a:tc>
                  <a:txBody>
                    <a:bodyPr/>
                    <a:lstStyle/>
                    <a:p>
                      <a:pPr algn="l"/>
                      <a:r>
                        <a:rPr lang="en-US" dirty="0">
                          <a:solidFill>
                            <a:schemeClr val="tx2"/>
                          </a:solidFill>
                        </a:rPr>
                        <a:t>Assessing whether</a:t>
                      </a:r>
                      <a:r>
                        <a:rPr lang="en-US" baseline="0" dirty="0">
                          <a:solidFill>
                            <a:schemeClr val="tx2"/>
                          </a:solidFill>
                        </a:rPr>
                        <a:t> text contains sensitive user data.</a:t>
                      </a:r>
                      <a:endParaRPr lang="en-US" dirty="0">
                        <a:solidFill>
                          <a:schemeClr val="tx2"/>
                        </a:solidFill>
                      </a:endParaRPr>
                    </a:p>
                  </a:txBody>
                  <a:tcPr/>
                </a:tc>
                <a:tc>
                  <a:txBody>
                    <a:bodyPr/>
                    <a:lstStyle/>
                    <a:p>
                      <a:pPr algn="l"/>
                      <a:r>
                        <a:rPr lang="en-US" dirty="0">
                          <a:solidFill>
                            <a:schemeClr val="tx2"/>
                          </a:solidFill>
                        </a:rPr>
                        <a:t>Understanding</a:t>
                      </a:r>
                      <a:r>
                        <a:rPr lang="en-US" baseline="0" dirty="0">
                          <a:solidFill>
                            <a:schemeClr val="tx2"/>
                          </a:solidFill>
                        </a:rPr>
                        <a:t> common themes in engagement surveys.</a:t>
                      </a:r>
                      <a:endParaRPr lang="en-US" dirty="0">
                        <a:solidFill>
                          <a:schemeClr val="tx2"/>
                        </a:solidFill>
                      </a:endParaRPr>
                    </a:p>
                  </a:txBody>
                  <a:tcPr/>
                </a:tc>
                <a:extLst>
                  <a:ext uri="{0D108BD9-81ED-4DB2-BD59-A6C34878D82A}">
                    <a16:rowId xmlns="" xmlns:a16="http://schemas.microsoft.com/office/drawing/2014/main" val="10002"/>
                  </a:ext>
                </a:extLst>
              </a:tr>
            </a:tbl>
          </a:graphicData>
        </a:graphic>
      </p:graphicFrame>
      <p:sp>
        <p:nvSpPr>
          <p:cNvPr id="5" name="Footer Placeholder 1">
            <a:extLst>
              <a:ext uri="{FF2B5EF4-FFF2-40B4-BE49-F238E27FC236}">
                <a16:creationId xmlns="" xmlns:a16="http://schemas.microsoft.com/office/drawing/2014/main" id="{7CDB632D-38C7-4561-ADCE-DFB2226D8EF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dirty="0"/>
              <a:t>© 2019 SHL and/or its affiliates. All rights reserved. Version: 1.0 Last modified: 19 February, 2019 </a:t>
            </a:r>
          </a:p>
          <a:p>
            <a:pPr>
              <a:defRPr/>
            </a:pPr>
            <a:r>
              <a:rPr lang="en-US" sz="800" dirty="0"/>
              <a:t>CONFIDENTIAL</a:t>
            </a:r>
          </a:p>
        </p:txBody>
      </p:sp>
    </p:spTree>
    <p:extLst>
      <p:ext uri="{BB962C8B-B14F-4D97-AF65-F5344CB8AC3E}">
        <p14:creationId xmlns:p14="http://schemas.microsoft.com/office/powerpoint/2010/main" val="23543806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1184185"/>
            <a:ext cx="10956872" cy="4105366"/>
          </a:xfrm>
        </p:spPr>
        <p:txBody>
          <a:bodyPr/>
          <a:lstStyle/>
          <a:p>
            <a:r>
              <a:rPr lang="en-US" dirty="0"/>
              <a:t>Due to the lack of existing literature on how features of text are related to key psychological constructs (for an exception to this, see </a:t>
            </a:r>
            <a:r>
              <a:rPr lang="en-US" dirty="0" err="1"/>
              <a:t>Tausczik</a:t>
            </a:r>
            <a:r>
              <a:rPr lang="en-US" dirty="0"/>
              <a:t> &amp; Pennebaker, 2010) and work-related performance outcomes, </a:t>
            </a:r>
            <a:r>
              <a:rPr lang="en-US" b="1" dirty="0"/>
              <a:t>it is very important to consider the cross-validation strategy up front</a:t>
            </a:r>
            <a:r>
              <a:rPr lang="en-US" dirty="0"/>
              <a:t>.</a:t>
            </a:r>
          </a:p>
          <a:p>
            <a:r>
              <a:rPr lang="en-US" dirty="0"/>
              <a:t>Unlike more traditional analytical methods, which typically keep a separate hold out sample for cross validation</a:t>
            </a:r>
            <a:r>
              <a:rPr lang="en-US" b="1" dirty="0"/>
              <a:t>, machine learning methods enable the cross-validation procedure to be built into the analysis</a:t>
            </a:r>
            <a:r>
              <a:rPr lang="en-US" dirty="0"/>
              <a:t>. Examples:</a:t>
            </a:r>
          </a:p>
          <a:p>
            <a:pPr lvl="1"/>
            <a:r>
              <a:rPr lang="en-US" dirty="0"/>
              <a:t>In-sample (K-fold, stratified K-fold, leave-p-out, leave-one-out)</a:t>
            </a:r>
          </a:p>
          <a:p>
            <a:pPr lvl="1"/>
            <a:r>
              <a:rPr lang="en-US" dirty="0"/>
              <a:t>Out-of-sample (holdout sample)</a:t>
            </a:r>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a:t>Importance of Cross-Validation</a:t>
            </a:r>
          </a:p>
        </p:txBody>
      </p:sp>
    </p:spTree>
    <p:extLst>
      <p:ext uri="{BB962C8B-B14F-4D97-AF65-F5344CB8AC3E}">
        <p14:creationId xmlns:p14="http://schemas.microsoft.com/office/powerpoint/2010/main" val="4026661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F283B2-AF9E-468F-89FF-399742A38926}"/>
              </a:ext>
            </a:extLst>
          </p:cNvPr>
          <p:cNvSpPr>
            <a:spLocks noGrp="1"/>
          </p:cNvSpPr>
          <p:nvPr>
            <p:ph type="title"/>
          </p:nvPr>
        </p:nvSpPr>
        <p:spPr/>
        <p:txBody>
          <a:bodyPr/>
          <a:lstStyle/>
          <a:p>
            <a:r>
              <a:rPr lang="en-US" dirty="0">
                <a:solidFill>
                  <a:schemeClr val="accent1"/>
                </a:solidFill>
              </a:rPr>
              <a:t>Key Considerations (Analyses)</a:t>
            </a:r>
          </a:p>
        </p:txBody>
      </p:sp>
      <p:sp>
        <p:nvSpPr>
          <p:cNvPr id="3" name="Content Placeholder 2">
            <a:extLst>
              <a:ext uri="{FF2B5EF4-FFF2-40B4-BE49-F238E27FC236}">
                <a16:creationId xmlns="" xmlns:a16="http://schemas.microsoft.com/office/drawing/2014/main" id="{46E6A426-7D88-46A9-BB60-454108685940}"/>
              </a:ext>
            </a:extLst>
          </p:cNvPr>
          <p:cNvSpPr>
            <a:spLocks noGrp="1"/>
          </p:cNvSpPr>
          <p:nvPr>
            <p:ph idx="1"/>
          </p:nvPr>
        </p:nvSpPr>
        <p:spPr/>
        <p:txBody>
          <a:bodyPr/>
          <a:lstStyle/>
          <a:p>
            <a:pPr lvl="0"/>
            <a:r>
              <a:rPr lang="en-US" b="1" dirty="0"/>
              <a:t>1</a:t>
            </a:r>
            <a:r>
              <a:rPr lang="en-US" sz="1800" b="1" dirty="0"/>
              <a:t>.  What analyses will you use?</a:t>
            </a:r>
          </a:p>
          <a:p>
            <a:pPr marL="666750" lvl="1" indent="-457200">
              <a:buFont typeface="Arial" panose="020B0604020202020204" pitchFamily="34" charset="0"/>
              <a:buChar char="•"/>
            </a:pPr>
            <a:r>
              <a:rPr lang="en-US" sz="1600" dirty="0">
                <a:solidFill>
                  <a:schemeClr val="tx2"/>
                </a:solidFill>
              </a:rPr>
              <a:t>Supervised or unsupervised?</a:t>
            </a:r>
          </a:p>
          <a:p>
            <a:pPr marL="666750" lvl="1" indent="-457200">
              <a:buFont typeface="Arial" panose="020B0604020202020204" pitchFamily="34" charset="0"/>
              <a:buChar char="•"/>
            </a:pPr>
            <a:r>
              <a:rPr lang="en-US" sz="1600" dirty="0">
                <a:solidFill>
                  <a:schemeClr val="tx2"/>
                </a:solidFill>
              </a:rPr>
              <a:t>What specific methods might be relevant? (e.g., sentiment analysis, topic modeling)</a:t>
            </a:r>
          </a:p>
          <a:p>
            <a:r>
              <a:rPr lang="en-US" sz="1600" u="sng" dirty="0"/>
              <a:t>1) Topic modeling, 2) BOW prediction model</a:t>
            </a:r>
            <a:endParaRPr lang="en-US" sz="1600" u="sng" dirty="0">
              <a:solidFill>
                <a:schemeClr val="tx2"/>
              </a:solidFill>
            </a:endParaRPr>
          </a:p>
          <a:p>
            <a:r>
              <a:rPr lang="en-US" sz="1800" b="1" dirty="0"/>
              <a:t>2.  Against what metrics will you evaluate the results of your analyses?</a:t>
            </a:r>
          </a:p>
          <a:p>
            <a:pPr marL="495300" lvl="1" indent="-285750">
              <a:buFont typeface="Arial" panose="020B0604020202020204" pitchFamily="34" charset="0"/>
              <a:buChar char="•"/>
            </a:pPr>
            <a:r>
              <a:rPr lang="en-US" sz="1600" dirty="0">
                <a:solidFill>
                  <a:schemeClr val="tx2"/>
                </a:solidFill>
              </a:rPr>
              <a:t>Model performance: e.g., R-squared, precision, sensitivity</a:t>
            </a:r>
          </a:p>
          <a:p>
            <a:pPr marL="495300" lvl="1" indent="-285750">
              <a:buFont typeface="Arial" panose="020B0604020202020204" pitchFamily="34" charset="0"/>
              <a:buChar char="•"/>
            </a:pPr>
            <a:r>
              <a:rPr lang="en-US" sz="1600" dirty="0">
                <a:solidFill>
                  <a:schemeClr val="tx2"/>
                </a:solidFill>
              </a:rPr>
              <a:t>Practicality: e.g., importance of prediction versus </a:t>
            </a:r>
            <a:r>
              <a:rPr lang="en-US" sz="1600" dirty="0" err="1">
                <a:solidFill>
                  <a:schemeClr val="tx2"/>
                </a:solidFill>
              </a:rPr>
              <a:t>explainability</a:t>
            </a:r>
            <a:r>
              <a:rPr lang="en-US" sz="1600" dirty="0">
                <a:solidFill>
                  <a:schemeClr val="tx2"/>
                </a:solidFill>
              </a:rPr>
              <a:t>, speed of analysis</a:t>
            </a:r>
          </a:p>
          <a:p>
            <a:r>
              <a:rPr lang="en-US" sz="1600" u="sng" dirty="0"/>
              <a:t>Topic model: 4 metrics from LDA tuning; BOW prediction: p-values for each term, R-squared for fit of final model</a:t>
            </a:r>
          </a:p>
          <a:p>
            <a:pPr lvl="0"/>
            <a:r>
              <a:rPr lang="en-US" sz="1800" b="1" dirty="0"/>
              <a:t>3.  What will your cross-validation methodology be?</a:t>
            </a:r>
          </a:p>
          <a:p>
            <a:pPr marL="666750" lvl="1" indent="-457200">
              <a:buFont typeface="Arial" panose="020B0604020202020204" pitchFamily="34" charset="0"/>
              <a:buChar char="•"/>
            </a:pPr>
            <a:r>
              <a:rPr lang="en-US" sz="1600" dirty="0">
                <a:solidFill>
                  <a:schemeClr val="tx2"/>
                </a:solidFill>
              </a:rPr>
              <a:t>E.g., in sample versus out of sample</a:t>
            </a:r>
          </a:p>
          <a:p>
            <a:r>
              <a:rPr lang="en-US" sz="1600" u="sng" dirty="0"/>
              <a:t>K-fold cross-validation for both the identification of number of topics and the BOW model</a:t>
            </a:r>
          </a:p>
          <a:p>
            <a:endParaRPr lang="en-US" dirty="0">
              <a:solidFill>
                <a:schemeClr val="tx2"/>
              </a:solidFill>
            </a:endParaRPr>
          </a:p>
          <a:p>
            <a:pPr marL="666750" lvl="1" indent="-457200">
              <a:buFont typeface="+mj-lt"/>
              <a:buAutoNum type="arabicPeriod"/>
            </a:pPr>
            <a:endParaRPr lang="en-US" dirty="0"/>
          </a:p>
          <a:p>
            <a:endParaRPr lang="en-US" dirty="0"/>
          </a:p>
        </p:txBody>
      </p:sp>
      <p:sp>
        <p:nvSpPr>
          <p:cNvPr id="4" name="Footer Placeholder 3">
            <a:extLst>
              <a:ext uri="{FF2B5EF4-FFF2-40B4-BE49-F238E27FC236}">
                <a16:creationId xmlns="" xmlns:a16="http://schemas.microsoft.com/office/drawing/2014/main" id="{18588F79-E19A-41D2-958C-3EDDCD256100}"/>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Graphic 5" descr="Head with gears">
            <a:extLst>
              <a:ext uri="{FF2B5EF4-FFF2-40B4-BE49-F238E27FC236}">
                <a16:creationId xmlns="" xmlns:a16="http://schemas.microsoft.com/office/drawing/2014/main" id="{52C78BFC-4C9F-4514-B9E0-058DEB38A4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7480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 xmlns:a16="http://schemas.microsoft.com/office/drawing/2014/main" id="{1B8C5B1C-2E04-4335-91CA-909190BC29F8}"/>
              </a:ext>
            </a:extLst>
          </p:cNvPr>
          <p:cNvSpPr>
            <a:spLocks noGrp="1"/>
          </p:cNvSpPr>
          <p:nvPr>
            <p:ph type="body" sz="quarter" idx="19"/>
          </p:nvPr>
        </p:nvSpPr>
        <p:spPr/>
        <p:txBody>
          <a:bodyPr/>
          <a:lstStyle/>
          <a:p>
            <a:r>
              <a:rPr lang="en-US" dirty="0"/>
              <a:t>Highlights from literature</a:t>
            </a:r>
          </a:p>
        </p:txBody>
      </p:sp>
      <p:sp>
        <p:nvSpPr>
          <p:cNvPr id="4" name="Text Placeholder 3">
            <a:extLst>
              <a:ext uri="{FF2B5EF4-FFF2-40B4-BE49-F238E27FC236}">
                <a16:creationId xmlns="" xmlns:a16="http://schemas.microsoft.com/office/drawing/2014/main" id="{C49EA872-7409-4334-88F4-B90EE0143915}"/>
              </a:ext>
            </a:extLst>
          </p:cNvPr>
          <p:cNvSpPr>
            <a:spLocks noGrp="1"/>
          </p:cNvSpPr>
          <p:nvPr>
            <p:ph type="body" sz="quarter" idx="20"/>
          </p:nvPr>
        </p:nvSpPr>
        <p:spPr/>
        <p:txBody>
          <a:bodyPr/>
          <a:lstStyle/>
          <a:p>
            <a:r>
              <a:rPr lang="en-US" dirty="0"/>
              <a:t>NLP process, considerations, and walkthrough</a:t>
            </a:r>
          </a:p>
        </p:txBody>
      </p:sp>
      <p:sp>
        <p:nvSpPr>
          <p:cNvPr id="5" name="Text Placeholder 4">
            <a:extLst>
              <a:ext uri="{FF2B5EF4-FFF2-40B4-BE49-F238E27FC236}">
                <a16:creationId xmlns="" xmlns:a16="http://schemas.microsoft.com/office/drawing/2014/main"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 xmlns:a16="http://schemas.microsoft.com/office/drawing/2014/main" id="{4AC0CF6A-3BC4-41F7-9427-D257150307A2}"/>
              </a:ext>
            </a:extLst>
          </p:cNvPr>
          <p:cNvSpPr>
            <a:spLocks noGrp="1"/>
          </p:cNvSpPr>
          <p:nvPr>
            <p:ph type="body" sz="quarter" idx="22"/>
          </p:nvPr>
        </p:nvSpPr>
        <p:spPr/>
        <p:txBody>
          <a:bodyPr/>
          <a:lstStyle/>
          <a:p>
            <a:r>
              <a:rPr lang="en-US" dirty="0"/>
              <a:t>What is NLP?</a:t>
            </a:r>
          </a:p>
        </p:txBody>
      </p:sp>
      <p:sp>
        <p:nvSpPr>
          <p:cNvPr id="7" name="Footer Placeholder 6">
            <a:extLst>
              <a:ext uri="{FF2B5EF4-FFF2-40B4-BE49-F238E27FC236}">
                <a16:creationId xmlns="" xmlns:a16="http://schemas.microsoft.com/office/drawing/2014/main"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37871690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p:txBody>
          <a:bodyPr/>
          <a:lstStyle/>
          <a:p>
            <a:r>
              <a:rPr lang="en-US" dirty="0"/>
              <a:t>Code Example: Unsupervised (Topic Modeling)</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7" name="Picture 6"/>
          <p:cNvPicPr>
            <a:picLocks noChangeAspect="1"/>
          </p:cNvPicPr>
          <p:nvPr/>
        </p:nvPicPr>
        <p:blipFill>
          <a:blip r:embed="rId2"/>
          <a:stretch>
            <a:fillRect/>
          </a:stretch>
        </p:blipFill>
        <p:spPr>
          <a:xfrm>
            <a:off x="3783982" y="1275480"/>
            <a:ext cx="7354422" cy="4591050"/>
          </a:xfrm>
          <a:prstGeom prst="rect">
            <a:avLst/>
          </a:prstGeom>
        </p:spPr>
      </p:pic>
      <p:sp>
        <p:nvSpPr>
          <p:cNvPr id="3" name="TextBox 2"/>
          <p:cNvSpPr txBox="1"/>
          <p:nvPr/>
        </p:nvSpPr>
        <p:spPr bwMode="auto">
          <a:xfrm>
            <a:off x="757118" y="1851631"/>
            <a:ext cx="2818151" cy="2492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Topic model on absorption text</a:t>
            </a:r>
          </a:p>
          <a:p>
            <a:pPr marL="285750" indent="-285750" algn="l">
              <a:buFont typeface="Arial" panose="020B0604020202020204" pitchFamily="34" charset="0"/>
              <a:buChar char="•"/>
            </a:pPr>
            <a:endParaRPr lang="en-US" dirty="0">
              <a:solidFill>
                <a:schemeClr val="tx2"/>
              </a:solidFill>
            </a:endParaRPr>
          </a:p>
          <a:p>
            <a:pPr marL="285750" indent="-285750" algn="l">
              <a:buFont typeface="Arial" panose="020B0604020202020204" pitchFamily="34" charset="0"/>
              <a:buChar char="•"/>
            </a:pPr>
            <a:r>
              <a:rPr lang="en-US" dirty="0">
                <a:solidFill>
                  <a:schemeClr val="tx2"/>
                </a:solidFill>
              </a:rPr>
              <a:t>Choose a starting “k” based on existing literature or statistical testing. </a:t>
            </a:r>
          </a:p>
          <a:p>
            <a:pPr algn="l"/>
            <a:endParaRPr lang="en-US" dirty="0">
              <a:solidFill>
                <a:schemeClr val="tx2"/>
              </a:solidFill>
            </a:endParaRPr>
          </a:p>
          <a:p>
            <a:pPr algn="l"/>
            <a:endParaRPr lang="en-US" dirty="0">
              <a:solidFill>
                <a:schemeClr val="tx2"/>
              </a:solidFill>
            </a:endParaRPr>
          </a:p>
        </p:txBody>
      </p:sp>
    </p:spTree>
    <p:extLst>
      <p:ext uri="{BB962C8B-B14F-4D97-AF65-F5344CB8AC3E}">
        <p14:creationId xmlns:p14="http://schemas.microsoft.com/office/powerpoint/2010/main" val="16791617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p:txBody>
          <a:bodyPr/>
          <a:lstStyle/>
          <a:p>
            <a:r>
              <a:rPr lang="en-US" dirty="0"/>
              <a:t>Code Example: Unsupervised (Topic Modeling)</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609600" y="3139442"/>
            <a:ext cx="6248400" cy="2608676"/>
          </a:xfrm>
          <a:prstGeom prst="rect">
            <a:avLst/>
          </a:prstGeom>
        </p:spPr>
      </p:pic>
      <p:pic>
        <p:nvPicPr>
          <p:cNvPr id="3" name="Picture 2"/>
          <p:cNvPicPr>
            <a:picLocks noChangeAspect="1"/>
          </p:cNvPicPr>
          <p:nvPr/>
        </p:nvPicPr>
        <p:blipFill>
          <a:blip r:embed="rId3"/>
          <a:stretch>
            <a:fillRect/>
          </a:stretch>
        </p:blipFill>
        <p:spPr>
          <a:xfrm>
            <a:off x="609600" y="1272602"/>
            <a:ext cx="8616849" cy="1425628"/>
          </a:xfrm>
          <a:prstGeom prst="rect">
            <a:avLst/>
          </a:prstGeom>
        </p:spPr>
      </p:pic>
    </p:spTree>
    <p:extLst>
      <p:ext uri="{BB962C8B-B14F-4D97-AF65-F5344CB8AC3E}">
        <p14:creationId xmlns:p14="http://schemas.microsoft.com/office/powerpoint/2010/main" val="41212258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 Supervised Learning (Linear Regression)</a:t>
            </a:r>
          </a:p>
        </p:txBody>
      </p:sp>
      <p:sp>
        <p:nvSpPr>
          <p:cNvPr id="4" name="Footer Placeholder 3"/>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854673" y="1268074"/>
            <a:ext cx="4646717" cy="4532878"/>
          </a:xfrm>
          <a:prstGeom prst="rect">
            <a:avLst/>
          </a:prstGeom>
        </p:spPr>
      </p:pic>
      <p:pic>
        <p:nvPicPr>
          <p:cNvPr id="7" name="Picture 6"/>
          <p:cNvPicPr>
            <a:picLocks noChangeAspect="1"/>
          </p:cNvPicPr>
          <p:nvPr/>
        </p:nvPicPr>
        <p:blipFill>
          <a:blip r:embed="rId3"/>
          <a:stretch>
            <a:fillRect/>
          </a:stretch>
        </p:blipFill>
        <p:spPr>
          <a:xfrm>
            <a:off x="5675962" y="1854088"/>
            <a:ext cx="5511107" cy="3946864"/>
          </a:xfrm>
          <a:prstGeom prst="rect">
            <a:avLst/>
          </a:prstGeom>
        </p:spPr>
      </p:pic>
    </p:spTree>
    <p:extLst>
      <p:ext uri="{BB962C8B-B14F-4D97-AF65-F5344CB8AC3E}">
        <p14:creationId xmlns:p14="http://schemas.microsoft.com/office/powerpoint/2010/main" val="19774875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 Supervised Learning (Linear Regression)</a:t>
            </a:r>
          </a:p>
        </p:txBody>
      </p:sp>
      <p:sp>
        <p:nvSpPr>
          <p:cNvPr id="4" name="Footer Placeholder 3"/>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609600" y="1290741"/>
            <a:ext cx="5393355" cy="3674594"/>
          </a:xfrm>
          <a:prstGeom prst="rect">
            <a:avLst/>
          </a:prstGeom>
        </p:spPr>
      </p:pic>
    </p:spTree>
    <p:extLst>
      <p:ext uri="{BB962C8B-B14F-4D97-AF65-F5344CB8AC3E}">
        <p14:creationId xmlns:p14="http://schemas.microsoft.com/office/powerpoint/2010/main" val="24093701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32319F4-41E6-409C-95D3-FDC4E4BB3884}"/>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 xmlns:a16="http://schemas.microsoft.com/office/drawing/2014/main" id="{3C20D331-B915-4A68-AE3E-9B8C0109F3AD}"/>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5" name="TextBox 4">
            <a:extLst>
              <a:ext uri="{FF2B5EF4-FFF2-40B4-BE49-F238E27FC236}">
                <a16:creationId xmlns="" xmlns:a16="http://schemas.microsoft.com/office/drawing/2014/main" id="{B62275BD-D41F-4E59-8380-6859CFE10E3A}"/>
              </a:ext>
            </a:extLst>
          </p:cNvPr>
          <p:cNvSpPr txBox="1"/>
          <p:nvPr/>
        </p:nvSpPr>
        <p:spPr bwMode="auto">
          <a:xfrm>
            <a:off x="977901" y="3769272"/>
            <a:ext cx="10610850" cy="30777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000" b="1" dirty="0">
                <a:solidFill>
                  <a:schemeClr val="tx2"/>
                </a:solidFill>
              </a:rPr>
              <a:t>Which approaches do you see as potentially relevant to your research interests?</a:t>
            </a:r>
          </a:p>
        </p:txBody>
      </p:sp>
    </p:spTree>
    <p:extLst>
      <p:ext uri="{BB962C8B-B14F-4D97-AF65-F5344CB8AC3E}">
        <p14:creationId xmlns:p14="http://schemas.microsoft.com/office/powerpoint/2010/main" val="16630554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A6FA0A47-216C-4950-9B20-754C5410BF50}"/>
              </a:ext>
            </a:extLst>
          </p:cNvPr>
          <p:cNvSpPr>
            <a:spLocks noGrp="1"/>
          </p:cNvSpPr>
          <p:nvPr>
            <p:ph type="body" sz="quarter" idx="10"/>
          </p:nvPr>
        </p:nvSpPr>
        <p:spPr/>
        <p:txBody>
          <a:bodyPr/>
          <a:lstStyle/>
          <a:p>
            <a:r>
              <a:rPr lang="en-US" u="sng" dirty="0"/>
              <a:t>Postprocessing</a:t>
            </a:r>
          </a:p>
          <a:p>
            <a:r>
              <a:rPr lang="en-US" sz="2400" b="0" dirty="0"/>
              <a:t>Step 6. Interpretation &amp; Validation</a:t>
            </a:r>
            <a:endParaRPr lang="en-US" sz="2400" dirty="0"/>
          </a:p>
        </p:txBody>
      </p:sp>
      <p:sp>
        <p:nvSpPr>
          <p:cNvPr id="3" name="Footer Placeholder 2">
            <a:extLst>
              <a:ext uri="{FF2B5EF4-FFF2-40B4-BE49-F238E27FC236}">
                <a16:creationId xmlns="" xmlns:a16="http://schemas.microsoft.com/office/drawing/2014/main" id="{8A8D348C-B47C-47BF-8D9F-B687D6A56A6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4" name="Picture 3">
            <a:extLst>
              <a:ext uri="{FF2B5EF4-FFF2-40B4-BE49-F238E27FC236}">
                <a16:creationId xmlns="" xmlns:a16="http://schemas.microsoft.com/office/drawing/2014/main" id="{613815A3-96AA-4F08-85EB-9467B1433486}"/>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 xmlns:a16="http://schemas.microsoft.com/office/drawing/2014/main" id="{7E711E20-443D-47F6-8A21-6FA004721C34}"/>
              </a:ext>
            </a:extLst>
          </p:cNvPr>
          <p:cNvSpPr/>
          <p:nvPr/>
        </p:nvSpPr>
        <p:spPr bwMode="auto">
          <a:xfrm>
            <a:off x="8494295" y="2656367"/>
            <a:ext cx="1612231"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92020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3EB944-6D8D-4E25-B7D0-E176116CBE1E}"/>
              </a:ext>
            </a:extLst>
          </p:cNvPr>
          <p:cNvSpPr>
            <a:spLocks noGrp="1"/>
          </p:cNvSpPr>
          <p:nvPr>
            <p:ph type="title"/>
          </p:nvPr>
        </p:nvSpPr>
        <p:spPr/>
        <p:txBody>
          <a:bodyPr/>
          <a:lstStyle/>
          <a:p>
            <a:r>
              <a:rPr lang="en-US" dirty="0"/>
              <a:t>Interpretation &amp; Validation</a:t>
            </a:r>
          </a:p>
        </p:txBody>
      </p:sp>
      <p:sp>
        <p:nvSpPr>
          <p:cNvPr id="3" name="Content Placeholder 2">
            <a:extLst>
              <a:ext uri="{FF2B5EF4-FFF2-40B4-BE49-F238E27FC236}">
                <a16:creationId xmlns="" xmlns:a16="http://schemas.microsoft.com/office/drawing/2014/main" id="{ECCACBDD-76B6-42E0-A5B7-A98E39A72841}"/>
              </a:ext>
            </a:extLst>
          </p:cNvPr>
          <p:cNvSpPr>
            <a:spLocks noGrp="1"/>
          </p:cNvSpPr>
          <p:nvPr>
            <p:ph idx="1"/>
          </p:nvPr>
        </p:nvSpPr>
        <p:spPr/>
        <p:txBody>
          <a:bodyPr/>
          <a:lstStyle/>
          <a:p>
            <a:pPr marL="342900" indent="-342900">
              <a:buFont typeface="Wingdings" panose="05000000000000000000" pitchFamily="2" charset="2"/>
              <a:buChar char="§"/>
            </a:pPr>
            <a:r>
              <a:rPr lang="en-US" dirty="0"/>
              <a:t>The purpose of this step is to </a:t>
            </a:r>
            <a:r>
              <a:rPr lang="en-US" b="1" dirty="0"/>
              <a:t>establish the validity of the results</a:t>
            </a:r>
            <a:r>
              <a:rPr lang="en-US" dirty="0"/>
              <a:t>.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b="1" dirty="0"/>
              <a:t>Domain experts will be required </a:t>
            </a:r>
            <a:r>
              <a:rPr lang="en-US" dirty="0"/>
              <a:t>to assist in the interpretation of the study results, and to identify if, and how, the models can be used to satisfy the original need or opportunity.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As with traditional research methods in I/O psychology, this involves </a:t>
            </a:r>
            <a:r>
              <a:rPr lang="en-US" b="1" dirty="0"/>
              <a:t>establishing that the text-based measures or models have adequate reliability and validity</a:t>
            </a:r>
            <a:r>
              <a:rPr lang="en-US" dirty="0"/>
              <a:t> (i.e., content, criterion, and/or construct). </a:t>
            </a:r>
          </a:p>
          <a:p>
            <a:endParaRPr lang="en-US" dirty="0"/>
          </a:p>
        </p:txBody>
      </p:sp>
      <p:sp>
        <p:nvSpPr>
          <p:cNvPr id="4" name="Footer Placeholder 3">
            <a:extLst>
              <a:ext uri="{FF2B5EF4-FFF2-40B4-BE49-F238E27FC236}">
                <a16:creationId xmlns="" xmlns:a16="http://schemas.microsoft.com/office/drawing/2014/main" id="{3795B433-0AD1-4C3D-BC47-F5A2FA6D2974}"/>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13966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FF0109-B38D-4E3C-BF29-4BE9946F442B}"/>
              </a:ext>
            </a:extLst>
          </p:cNvPr>
          <p:cNvSpPr>
            <a:spLocks noGrp="1"/>
          </p:cNvSpPr>
          <p:nvPr>
            <p:ph type="title"/>
          </p:nvPr>
        </p:nvSpPr>
        <p:spPr/>
        <p:txBody>
          <a:bodyPr/>
          <a:lstStyle/>
          <a:p>
            <a:r>
              <a:rPr lang="en-US" dirty="0"/>
              <a:t>Reliability</a:t>
            </a:r>
          </a:p>
        </p:txBody>
      </p:sp>
      <p:sp>
        <p:nvSpPr>
          <p:cNvPr id="3" name="Content Placeholder 2">
            <a:extLst>
              <a:ext uri="{FF2B5EF4-FFF2-40B4-BE49-F238E27FC236}">
                <a16:creationId xmlns="" xmlns:a16="http://schemas.microsoft.com/office/drawing/2014/main" id="{EE11220A-B538-4887-A773-4592F2944A1C}"/>
              </a:ext>
            </a:extLst>
          </p:cNvPr>
          <p:cNvSpPr>
            <a:spLocks noGrp="1"/>
          </p:cNvSpPr>
          <p:nvPr>
            <p:ph idx="1"/>
          </p:nvPr>
        </p:nvSpPr>
        <p:spPr/>
        <p:txBody>
          <a:bodyPr/>
          <a:lstStyle/>
          <a:p>
            <a:pPr marL="342900" indent="-342900">
              <a:buFont typeface="Wingdings" panose="05000000000000000000" pitchFamily="2" charset="2"/>
              <a:buChar char="§"/>
            </a:pPr>
            <a:r>
              <a:rPr lang="en-US" dirty="0"/>
              <a:t>Because </a:t>
            </a:r>
            <a:r>
              <a:rPr lang="en-US" b="1" dirty="0"/>
              <a:t>word usage is rarely normally distributed</a:t>
            </a:r>
            <a:r>
              <a:rPr lang="en-US" dirty="0"/>
              <a:t>, and tends to have very low base rates, </a:t>
            </a:r>
            <a:r>
              <a:rPr lang="en-US" b="1" dirty="0"/>
              <a:t>typical measures of reliability are not always appropriate </a:t>
            </a:r>
            <a:r>
              <a:rPr lang="en-US" dirty="0"/>
              <a:t>(</a:t>
            </a:r>
            <a:r>
              <a:rPr lang="en-US" dirty="0" err="1"/>
              <a:t>Tausczik</a:t>
            </a:r>
            <a:r>
              <a:rPr lang="en-US" dirty="0"/>
              <a:t> &amp; Pennebaker, 2010).</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However, there are </a:t>
            </a:r>
            <a:r>
              <a:rPr lang="en-US" b="1" dirty="0"/>
              <a:t>some traditional reliability analyses that can be used in certain situations</a:t>
            </a:r>
            <a:r>
              <a:rPr lang="en-US" dirty="0"/>
              <a:t>. The general advice here is to apply good judgment in their interpretation, and not rely on the numerical value alone. </a:t>
            </a:r>
          </a:p>
        </p:txBody>
      </p:sp>
      <p:sp>
        <p:nvSpPr>
          <p:cNvPr id="4" name="Footer Placeholder 3">
            <a:extLst>
              <a:ext uri="{FF2B5EF4-FFF2-40B4-BE49-F238E27FC236}">
                <a16:creationId xmlns="" xmlns:a16="http://schemas.microsoft.com/office/drawing/2014/main" id="{9C44EA51-CD99-45B9-8A46-E51D54024A26}"/>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7662665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20D531-9E2D-401C-BE31-3BCAC9D65488}"/>
              </a:ext>
            </a:extLst>
          </p:cNvPr>
          <p:cNvSpPr>
            <a:spLocks noGrp="1"/>
          </p:cNvSpPr>
          <p:nvPr>
            <p:ph type="title"/>
          </p:nvPr>
        </p:nvSpPr>
        <p:spPr/>
        <p:txBody>
          <a:bodyPr/>
          <a:lstStyle/>
          <a:p>
            <a:r>
              <a:rPr lang="en-US" dirty="0"/>
              <a:t>Two Methods for Calculating Reliability of Text Measures</a:t>
            </a:r>
          </a:p>
        </p:txBody>
      </p:sp>
      <p:sp>
        <p:nvSpPr>
          <p:cNvPr id="3" name="Content Placeholder 2">
            <a:extLst>
              <a:ext uri="{FF2B5EF4-FFF2-40B4-BE49-F238E27FC236}">
                <a16:creationId xmlns="" xmlns:a16="http://schemas.microsoft.com/office/drawing/2014/main" id="{5BE21939-5B9B-44B2-960A-E79A74E1E46B}"/>
              </a:ext>
            </a:extLst>
          </p:cNvPr>
          <p:cNvSpPr>
            <a:spLocks noGrp="1"/>
          </p:cNvSpPr>
          <p:nvPr>
            <p:ph idx="1"/>
          </p:nvPr>
        </p:nvSpPr>
        <p:spPr>
          <a:xfrm>
            <a:off x="615951" y="1355635"/>
            <a:ext cx="10972800" cy="4830556"/>
          </a:xfrm>
        </p:spPr>
        <p:txBody>
          <a:bodyPr/>
          <a:lstStyle/>
          <a:p>
            <a:pPr marL="342900" indent="-342900">
              <a:buFont typeface="+mj-lt"/>
              <a:buAutoNum type="arabicPeriod"/>
            </a:pPr>
            <a:r>
              <a:rPr lang="en-US" b="1" dirty="0"/>
              <a:t>Test-retest reliability</a:t>
            </a:r>
            <a:r>
              <a:rPr lang="en-US" dirty="0"/>
              <a:t>. An assessment of transient error, which can influence the word choice from one time of writing to another. Examples of factors that cause transient error are the emotional state of the author and their working environment at the time of writing. To assess transient error, gather text data from two points in time, and calculate test-retest reliability. </a:t>
            </a:r>
          </a:p>
          <a:p>
            <a:pPr marL="342900" indent="-342900">
              <a:buFont typeface="+mj-lt"/>
              <a:buAutoNum type="arabicPeriod"/>
            </a:pPr>
            <a:r>
              <a:rPr lang="en-US" b="1" dirty="0"/>
              <a:t>Inter-rater reliability:</a:t>
            </a:r>
            <a:endParaRPr lang="en-US" sz="2400" dirty="0"/>
          </a:p>
          <a:p>
            <a:pPr marL="398463" lvl="1" indent="-188913">
              <a:spcBef>
                <a:spcPts val="600"/>
              </a:spcBef>
              <a:buFont typeface="Lucida Grande"/>
              <a:buChar char="−"/>
            </a:pPr>
            <a:r>
              <a:rPr lang="en-US" u="sng" dirty="0">
                <a:solidFill>
                  <a:schemeClr val="tx2"/>
                </a:solidFill>
              </a:rPr>
              <a:t>Parallel forms reliability</a:t>
            </a:r>
            <a:r>
              <a:rPr lang="en-US" dirty="0">
                <a:solidFill>
                  <a:schemeClr val="tx2"/>
                </a:solidFill>
              </a:rPr>
              <a:t>. An assessment of specific factor error, or the impact of individual analysts on the results of the model (for example, deciding which words to include in a dictionary). To assess specific factor error when using dictionary-based modeling, manually code at least 10% of the texts being analyzed, and then calculate a parallel forms reliability estimate. </a:t>
            </a:r>
          </a:p>
          <a:p>
            <a:pPr marL="398463" lvl="1" indent="-188913">
              <a:spcBef>
                <a:spcPts val="600"/>
              </a:spcBef>
              <a:buFont typeface="Lucida Grande"/>
              <a:buChar char="−"/>
            </a:pPr>
            <a:r>
              <a:rPr lang="en-US" u="sng" dirty="0" err="1">
                <a:solidFill>
                  <a:schemeClr val="tx2"/>
                </a:solidFill>
              </a:rPr>
              <a:t>Krippendorff’s</a:t>
            </a:r>
            <a:r>
              <a:rPr lang="en-US" u="sng" dirty="0">
                <a:solidFill>
                  <a:schemeClr val="tx2"/>
                </a:solidFill>
              </a:rPr>
              <a:t> alpha</a:t>
            </a:r>
            <a:r>
              <a:rPr lang="en-US" dirty="0">
                <a:solidFill>
                  <a:schemeClr val="tx2"/>
                </a:solidFill>
              </a:rPr>
              <a:t>. An assessment of “algorithm error” when using dictionaries. To assess algorithm error, calculate </a:t>
            </a:r>
            <a:r>
              <a:rPr lang="en-US" dirty="0" err="1">
                <a:solidFill>
                  <a:schemeClr val="tx2"/>
                </a:solidFill>
              </a:rPr>
              <a:t>Krippendorff’s</a:t>
            </a:r>
            <a:r>
              <a:rPr lang="en-US" dirty="0">
                <a:solidFill>
                  <a:schemeClr val="tx2"/>
                </a:solidFill>
              </a:rPr>
              <a:t> alpha coefficient by analyzing the same texts with two dictionaries.</a:t>
            </a:r>
          </a:p>
          <a:p>
            <a:pPr marL="398463" lvl="1" indent="-188913">
              <a:spcBef>
                <a:spcPts val="600"/>
              </a:spcBef>
              <a:buFont typeface="Lucida Grande"/>
              <a:buChar char="−"/>
            </a:pPr>
            <a:endParaRPr lang="en-US" dirty="0">
              <a:solidFill>
                <a:schemeClr val="tx2"/>
              </a:solidFill>
            </a:endParaRPr>
          </a:p>
          <a:p>
            <a:pPr marL="398463" lvl="1" indent="-188913">
              <a:spcBef>
                <a:spcPts val="600"/>
              </a:spcBef>
              <a:buFont typeface="Lucida Grande"/>
              <a:buChar char="−"/>
            </a:pPr>
            <a:endParaRPr lang="en-US" dirty="0">
              <a:solidFill>
                <a:srgbClr val="5B6770"/>
              </a:solidFill>
            </a:endParaRPr>
          </a:p>
        </p:txBody>
      </p:sp>
      <p:sp>
        <p:nvSpPr>
          <p:cNvPr id="4" name="Footer Placeholder 3">
            <a:extLst>
              <a:ext uri="{FF2B5EF4-FFF2-40B4-BE49-F238E27FC236}">
                <a16:creationId xmlns="" xmlns:a16="http://schemas.microsoft.com/office/drawing/2014/main" id="{8A50C3F7-B847-48BB-B887-99AE40F2A1E1}"/>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905383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1184185"/>
            <a:ext cx="10956872" cy="4105366"/>
          </a:xfrm>
        </p:spPr>
        <p:txBody>
          <a:bodyPr/>
          <a:lstStyle/>
          <a:p>
            <a:r>
              <a:rPr lang="en-US" b="1" dirty="0"/>
              <a:t>Traditional validation techniques are more easily applied to text-based measures </a:t>
            </a:r>
            <a:r>
              <a:rPr lang="en-US" dirty="0"/>
              <a:t>and models (McKenny, et al., 2013), compared to reliability analyses.</a:t>
            </a:r>
          </a:p>
          <a:p>
            <a:pPr marL="457200" indent="-457200">
              <a:buFont typeface="+mj-lt"/>
              <a:buAutoNum type="arabicPeriod"/>
            </a:pPr>
            <a:r>
              <a:rPr lang="en-US" b="1" dirty="0"/>
              <a:t>Content validation</a:t>
            </a:r>
            <a:r>
              <a:rPr lang="en-US" dirty="0"/>
              <a:t>.</a:t>
            </a:r>
          </a:p>
          <a:p>
            <a:pPr lvl="1"/>
            <a:r>
              <a:rPr lang="en-US" dirty="0"/>
              <a:t>SMEs evaluate the output of a text analysis model. Do the results from a topic model adequately cover the construct of interest?</a:t>
            </a:r>
          </a:p>
          <a:p>
            <a:pPr marL="457200" indent="-457200">
              <a:buFont typeface="+mj-lt"/>
              <a:buAutoNum type="arabicPeriod"/>
            </a:pPr>
            <a:r>
              <a:rPr lang="en-US" b="1" dirty="0"/>
              <a:t>Criterion validation</a:t>
            </a:r>
          </a:p>
          <a:p>
            <a:pPr lvl="1"/>
            <a:r>
              <a:rPr lang="en-US" dirty="0"/>
              <a:t>Correlate scores on a text-based measure of work engagement with employee performance ratings.</a:t>
            </a:r>
          </a:p>
          <a:p>
            <a:pPr marL="457200" indent="-457200">
              <a:buFont typeface="+mj-lt"/>
              <a:buAutoNum type="arabicPeriod"/>
            </a:pPr>
            <a:r>
              <a:rPr lang="en-US" b="1" dirty="0"/>
              <a:t>Construct validation</a:t>
            </a:r>
          </a:p>
          <a:p>
            <a:pPr lvl="1"/>
            <a:r>
              <a:rPr lang="en-US" dirty="0"/>
              <a:t>Convergent and discriminant validity. Scores on a text-based measure of work engagement can be correlated with a previously validated measure of work engagement to demonstrate convergent validity.</a:t>
            </a:r>
          </a:p>
          <a:p>
            <a:r>
              <a:rPr lang="en-US" b="1" dirty="0"/>
              <a:t>SME input is critical </a:t>
            </a:r>
            <a:r>
              <a:rPr lang="en-US" dirty="0"/>
              <a:t>in establishing the validity of text-based measures</a:t>
            </a:r>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a:t>Validity</a:t>
            </a:r>
          </a:p>
        </p:txBody>
      </p:sp>
    </p:spTree>
    <p:extLst>
      <p:ext uri="{BB962C8B-B14F-4D97-AF65-F5344CB8AC3E}">
        <p14:creationId xmlns:p14="http://schemas.microsoft.com/office/powerpoint/2010/main" val="2279381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1B9D3F5-BE52-B542-AAF9-B93CC3E8269F}"/>
              </a:ext>
            </a:extLst>
          </p:cNvPr>
          <p:cNvSpPr>
            <a:spLocks noGrp="1"/>
          </p:cNvSpPr>
          <p:nvPr>
            <p:ph type="body" sz="quarter" idx="10"/>
          </p:nvPr>
        </p:nvSpPr>
        <p:spPr/>
        <p:txBody>
          <a:bodyPr/>
          <a:lstStyle/>
          <a:p>
            <a:r>
              <a:rPr lang="en-GB" dirty="0"/>
              <a:t>What is NLP?</a:t>
            </a:r>
            <a:endParaRPr lang="en-US" dirty="0"/>
          </a:p>
        </p:txBody>
      </p:sp>
    </p:spTree>
    <p:extLst>
      <p:ext uri="{BB962C8B-B14F-4D97-AF65-F5344CB8AC3E}">
        <p14:creationId xmlns:p14="http://schemas.microsoft.com/office/powerpoint/2010/main" val="5800656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F29CA-8847-4D22-BE59-A3FCBDA63610}"/>
              </a:ext>
            </a:extLst>
          </p:cNvPr>
          <p:cNvSpPr>
            <a:spLocks noGrp="1"/>
          </p:cNvSpPr>
          <p:nvPr>
            <p:ph type="title"/>
          </p:nvPr>
        </p:nvSpPr>
        <p:spPr/>
        <p:txBody>
          <a:bodyPr/>
          <a:lstStyle/>
          <a:p>
            <a:r>
              <a:rPr lang="en-US" dirty="0"/>
              <a:t>Bias &amp; Adverse Impact</a:t>
            </a:r>
          </a:p>
        </p:txBody>
      </p:sp>
      <p:sp>
        <p:nvSpPr>
          <p:cNvPr id="3" name="Content Placeholder 2">
            <a:extLst>
              <a:ext uri="{FF2B5EF4-FFF2-40B4-BE49-F238E27FC236}">
                <a16:creationId xmlns="" xmlns:a16="http://schemas.microsoft.com/office/drawing/2014/main" id="{E9816364-4EB4-442C-968D-E9BC0C0131AF}"/>
              </a:ext>
            </a:extLst>
          </p:cNvPr>
          <p:cNvSpPr>
            <a:spLocks noGrp="1"/>
          </p:cNvSpPr>
          <p:nvPr>
            <p:ph idx="1"/>
          </p:nvPr>
        </p:nvSpPr>
        <p:spPr>
          <a:xfrm>
            <a:off x="615951" y="1196450"/>
            <a:ext cx="10972800" cy="4139233"/>
          </a:xfrm>
        </p:spPr>
        <p:txBody>
          <a:bodyPr/>
          <a:lstStyle/>
          <a:p>
            <a:pPr marL="285750" indent="-285750">
              <a:buFont typeface="Wingdings" panose="05000000000000000000" pitchFamily="2" charset="2"/>
              <a:buChar char="§"/>
            </a:pPr>
            <a:r>
              <a:rPr lang="en-US" sz="1800" dirty="0"/>
              <a:t>In addition to reliability and validity, </a:t>
            </a:r>
            <a:r>
              <a:rPr lang="en-US" sz="1800" b="1" dirty="0"/>
              <a:t>any text-based models that are used to make employment decisions </a:t>
            </a:r>
            <a:r>
              <a:rPr lang="en-US" sz="1800" dirty="0"/>
              <a:t>(e.g., selection, promotion) </a:t>
            </a:r>
            <a:r>
              <a:rPr lang="en-US" sz="1800" b="1" dirty="0"/>
              <a:t>must also be assessed for potential bias</a:t>
            </a:r>
            <a:r>
              <a:rPr lang="en-US" sz="1800" dirty="0"/>
              <a:t>. </a:t>
            </a:r>
          </a:p>
          <a:p>
            <a:pPr marL="285750" indent="-285750">
              <a:buFont typeface="Wingdings" panose="05000000000000000000" pitchFamily="2" charset="2"/>
              <a:buChar char="§"/>
            </a:pPr>
            <a:r>
              <a:rPr lang="en-US" sz="1800" dirty="0"/>
              <a:t>The </a:t>
            </a:r>
            <a:r>
              <a:rPr lang="en-US" sz="1800" b="1" dirty="0"/>
              <a:t>“four-fifths rule” </a:t>
            </a:r>
            <a:r>
              <a:rPr lang="en-US" sz="1800" dirty="0"/>
              <a:t>used in selection </a:t>
            </a:r>
            <a:r>
              <a:rPr lang="en-US" sz="1800" b="1" dirty="0"/>
              <a:t>can also be applied here</a:t>
            </a:r>
            <a:r>
              <a:rPr lang="en-US" sz="1800" dirty="0"/>
              <a:t>. </a:t>
            </a:r>
          </a:p>
          <a:p>
            <a:pPr marL="285750" indent="-285750">
              <a:buFont typeface="Wingdings" panose="05000000000000000000" pitchFamily="2" charset="2"/>
              <a:buChar char="§"/>
            </a:pPr>
            <a:r>
              <a:rPr lang="en-US" sz="1800" dirty="0"/>
              <a:t>If adverse impact is found, a look at the descriptive statistics of each variable in the model, by various sub-groups, may reveal that some variables are more common in the writing of some groups than others. These variables may need to be removed from the model, or their weights may need to be reduced. </a:t>
            </a:r>
          </a:p>
          <a:p>
            <a:pPr marL="285750" indent="-285750">
              <a:buFont typeface="Wingdings" panose="05000000000000000000" pitchFamily="2" charset="2"/>
              <a:buChar char="§"/>
            </a:pPr>
            <a:r>
              <a:rPr lang="en-US" sz="1800" dirty="0"/>
              <a:t>Another consideration is to </a:t>
            </a:r>
            <a:r>
              <a:rPr lang="en-US" sz="1800" b="1" dirty="0"/>
              <a:t>build a “bias-aware” model</a:t>
            </a:r>
            <a:r>
              <a:rPr lang="en-US" sz="1800" dirty="0"/>
              <a:t>. These models avoid adverse impact by taking into account the bias in the model and then adjusting the prediction accordingly.</a:t>
            </a:r>
          </a:p>
          <a:p>
            <a:pPr marL="342900" indent="-342900">
              <a:buFont typeface="Wingdings" panose="05000000000000000000" pitchFamily="2" charset="2"/>
              <a:buChar char="§"/>
            </a:pPr>
            <a:endParaRPr lang="en-US" sz="2400" dirty="0"/>
          </a:p>
        </p:txBody>
      </p:sp>
      <p:sp>
        <p:nvSpPr>
          <p:cNvPr id="4" name="Footer Placeholder 3">
            <a:extLst>
              <a:ext uri="{FF2B5EF4-FFF2-40B4-BE49-F238E27FC236}">
                <a16:creationId xmlns="" xmlns:a16="http://schemas.microsoft.com/office/drawing/2014/main" id="{3F420403-4109-4053-92E0-B3E7684B19E8}"/>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903930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B84E61-16DE-4E40-8F58-DD57D55AC3BC}"/>
              </a:ext>
            </a:extLst>
          </p:cNvPr>
          <p:cNvSpPr>
            <a:spLocks noGrp="1"/>
          </p:cNvSpPr>
          <p:nvPr>
            <p:ph type="title"/>
          </p:nvPr>
        </p:nvSpPr>
        <p:spPr/>
        <p:txBody>
          <a:bodyPr/>
          <a:lstStyle/>
          <a:p>
            <a:r>
              <a:rPr lang="en-US" dirty="0">
                <a:solidFill>
                  <a:schemeClr val="accent1"/>
                </a:solidFill>
              </a:rPr>
              <a:t>Key Considerations (Interpretation &amp; Validation)</a:t>
            </a:r>
          </a:p>
        </p:txBody>
      </p:sp>
      <p:sp>
        <p:nvSpPr>
          <p:cNvPr id="3" name="Content Placeholder 2">
            <a:extLst>
              <a:ext uri="{FF2B5EF4-FFF2-40B4-BE49-F238E27FC236}">
                <a16:creationId xmlns="" xmlns:a16="http://schemas.microsoft.com/office/drawing/2014/main" id="{03DA5828-1F78-4472-99B7-61B0C750F6EC}"/>
              </a:ext>
            </a:extLst>
          </p:cNvPr>
          <p:cNvSpPr>
            <a:spLocks noGrp="1"/>
          </p:cNvSpPr>
          <p:nvPr>
            <p:ph idx="1"/>
          </p:nvPr>
        </p:nvSpPr>
        <p:spPr>
          <a:xfrm>
            <a:off x="607483" y="1288615"/>
            <a:ext cx="10822517" cy="4299384"/>
          </a:xfrm>
        </p:spPr>
        <p:txBody>
          <a:bodyPr/>
          <a:lstStyle/>
          <a:p>
            <a:pPr lvl="0"/>
            <a:r>
              <a:rPr lang="en-US" sz="1800" b="1" dirty="0"/>
              <a:t>1.  How will reliability be assessed?</a:t>
            </a:r>
          </a:p>
          <a:p>
            <a:pPr lvl="0"/>
            <a:r>
              <a:rPr lang="en-US" sz="1600" u="sng" dirty="0"/>
              <a:t>We did not investigate reliability. Test-retest reliability of the topic models and BOW prediction model can be conducted (transient error).</a:t>
            </a:r>
          </a:p>
          <a:p>
            <a:pPr lvl="0"/>
            <a:r>
              <a:rPr lang="en-US" sz="1800" b="1" dirty="0"/>
              <a:t>2.  How will validity be assessed?</a:t>
            </a:r>
          </a:p>
          <a:p>
            <a:pPr lvl="0"/>
            <a:r>
              <a:rPr lang="en-US" sz="1600" u="sng" dirty="0"/>
              <a:t>Content. SMEs rate degree to which the absorption topics cover the absorption construct.</a:t>
            </a:r>
          </a:p>
          <a:p>
            <a:pPr lvl="0"/>
            <a:r>
              <a:rPr lang="en-US" sz="1600" u="sng" dirty="0"/>
              <a:t>Criterion. BOW model on absorption text is correlated with intent to stay scores (concurrent).</a:t>
            </a:r>
          </a:p>
          <a:p>
            <a:pPr lvl="0"/>
            <a:r>
              <a:rPr lang="en-US" sz="1600" u="sng" dirty="0"/>
              <a:t>Construct. BOW model correlated with quantitative absorption scores (convergent).</a:t>
            </a:r>
          </a:p>
          <a:p>
            <a:pPr lvl="0"/>
            <a:r>
              <a:rPr lang="en-US" sz="1800" b="1" dirty="0"/>
              <a:t>3.  How will you test for bias?</a:t>
            </a:r>
          </a:p>
          <a:p>
            <a:pPr lvl="0"/>
            <a:r>
              <a:rPr lang="en-US" sz="1600" u="sng" dirty="0"/>
              <a:t>We did not investigate bias. Investigations into whether the BOW model is equally predictive across different groups can be conducted.</a:t>
            </a:r>
          </a:p>
          <a:p>
            <a:endParaRPr lang="en-US" dirty="0"/>
          </a:p>
        </p:txBody>
      </p:sp>
      <p:sp>
        <p:nvSpPr>
          <p:cNvPr id="4" name="Footer Placeholder 3">
            <a:extLst>
              <a:ext uri="{FF2B5EF4-FFF2-40B4-BE49-F238E27FC236}">
                <a16:creationId xmlns="" xmlns:a16="http://schemas.microsoft.com/office/drawing/2014/main" id="{52832A18-BFEE-4443-A866-0AAF139FE92C}"/>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6" name="Graphic 5" descr="Head with gears">
            <a:extLst>
              <a:ext uri="{FF2B5EF4-FFF2-40B4-BE49-F238E27FC236}">
                <a16:creationId xmlns="" xmlns:a16="http://schemas.microsoft.com/office/drawing/2014/main" id="{5C434F97-BA38-4D1C-9A22-9E415928BA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9689963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a:xfrm>
            <a:off x="609600" y="361950"/>
            <a:ext cx="10970683" cy="593869"/>
          </a:xfrm>
        </p:spPr>
        <p:txBody>
          <a:bodyPr/>
          <a:lstStyle/>
          <a:p>
            <a:r>
              <a:rPr lang="en-US" dirty="0"/>
              <a:t>Content Validity</a:t>
            </a:r>
          </a:p>
        </p:txBody>
      </p:sp>
      <p:sp>
        <p:nvSpPr>
          <p:cNvPr id="3" name="Content Placeholder 2">
            <a:extLst>
              <a:ext uri="{FF2B5EF4-FFF2-40B4-BE49-F238E27FC236}">
                <a16:creationId xmlns="" xmlns:a16="http://schemas.microsoft.com/office/drawing/2014/main" id="{1926D8E4-50DC-4B26-8A10-ECA7589FEB05}"/>
              </a:ext>
            </a:extLst>
          </p:cNvPr>
          <p:cNvSpPr>
            <a:spLocks noGrp="1"/>
          </p:cNvSpPr>
          <p:nvPr>
            <p:ph idx="1"/>
          </p:nvPr>
        </p:nvSpPr>
        <p:spPr>
          <a:xfrm>
            <a:off x="5582941" y="1411461"/>
            <a:ext cx="5394556" cy="593870"/>
          </a:xfrm>
        </p:spPr>
        <p:txBody>
          <a:bodyPr/>
          <a:lstStyle/>
          <a:p>
            <a:r>
              <a:rPr lang="en-US" sz="1800" dirty="0"/>
              <a:t>Topic model terms – absorption text</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Picture 4"/>
          <p:cNvPicPr>
            <a:picLocks noChangeAspect="1"/>
          </p:cNvPicPr>
          <p:nvPr/>
        </p:nvPicPr>
        <p:blipFill>
          <a:blip r:embed="rId3"/>
          <a:stretch>
            <a:fillRect/>
          </a:stretch>
        </p:blipFill>
        <p:spPr>
          <a:xfrm>
            <a:off x="5582941" y="1885367"/>
            <a:ext cx="5669259" cy="2263266"/>
          </a:xfrm>
          <a:prstGeom prst="rect">
            <a:avLst/>
          </a:prstGeom>
        </p:spPr>
      </p:pic>
      <p:sp>
        <p:nvSpPr>
          <p:cNvPr id="6" name="Rectangle 5">
            <a:extLst>
              <a:ext uri="{FF2B5EF4-FFF2-40B4-BE49-F238E27FC236}">
                <a16:creationId xmlns="" xmlns:a16="http://schemas.microsoft.com/office/drawing/2014/main" id="{7E9AF407-6570-4C77-B9BA-5F14EC38486E}"/>
              </a:ext>
            </a:extLst>
          </p:cNvPr>
          <p:cNvSpPr/>
          <p:nvPr/>
        </p:nvSpPr>
        <p:spPr>
          <a:xfrm>
            <a:off x="190717" y="1523330"/>
            <a:ext cx="5065676" cy="3693319"/>
          </a:xfrm>
          <a:prstGeom prst="rect">
            <a:avLst/>
          </a:prstGeom>
        </p:spPr>
        <p:txBody>
          <a:bodyPr wrap="square">
            <a:spAutoFit/>
          </a:bodyPr>
          <a:lstStyle/>
          <a:p>
            <a:pPr marL="285750" indent="-171450" algn="l">
              <a:buFont typeface="Arial" panose="020B0604020202020204" pitchFamily="34" charset="0"/>
              <a:buChar char="•"/>
            </a:pPr>
            <a:r>
              <a:rPr lang="en-US" dirty="0">
                <a:solidFill>
                  <a:schemeClr val="tx2"/>
                </a:solidFill>
              </a:rPr>
              <a:t>“Absorption refers to being </a:t>
            </a:r>
            <a:r>
              <a:rPr lang="en-US" b="1" dirty="0">
                <a:solidFill>
                  <a:schemeClr val="accent1"/>
                </a:solidFill>
              </a:rPr>
              <a:t>fully concentrated </a:t>
            </a:r>
            <a:r>
              <a:rPr lang="en-US" dirty="0">
                <a:solidFill>
                  <a:schemeClr val="tx2"/>
                </a:solidFill>
              </a:rPr>
              <a:t>and</a:t>
            </a:r>
            <a:r>
              <a:rPr lang="en-US" dirty="0"/>
              <a:t> </a:t>
            </a:r>
            <a:r>
              <a:rPr lang="en-US" b="1" dirty="0">
                <a:solidFill>
                  <a:schemeClr val="accent2"/>
                </a:solidFill>
              </a:rPr>
              <a:t>happily engrossed </a:t>
            </a:r>
            <a:r>
              <a:rPr lang="en-US" dirty="0">
                <a:solidFill>
                  <a:schemeClr val="tx2"/>
                </a:solidFill>
              </a:rPr>
              <a:t>in</a:t>
            </a:r>
            <a:r>
              <a:rPr lang="en-US" dirty="0"/>
              <a:t> </a:t>
            </a:r>
            <a:r>
              <a:rPr lang="en-US" dirty="0">
                <a:solidFill>
                  <a:schemeClr val="tx2"/>
                </a:solidFill>
              </a:rPr>
              <a:t>one’s work, whereby time passes quickly and one has difficulties with detaching oneself from work” (Schaufeli, 2013)</a:t>
            </a:r>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r>
              <a:rPr lang="en-US" b="1" dirty="0">
                <a:solidFill>
                  <a:schemeClr val="tx2"/>
                </a:solidFill>
              </a:rPr>
              <a:t>Evidence of construct deficiency</a:t>
            </a:r>
          </a:p>
          <a:p>
            <a:pPr marL="285750" indent="-171450" algn="l">
              <a:buFont typeface="Arial" panose="020B0604020202020204" pitchFamily="34" charset="0"/>
              <a:buChar char="•"/>
            </a:pPr>
            <a:endParaRPr lang="en-US" b="1" dirty="0"/>
          </a:p>
          <a:p>
            <a:pPr marL="285750" indent="-171450" algn="l">
              <a:buFont typeface="Arial" panose="020B0604020202020204" pitchFamily="34" charset="0"/>
              <a:buChar char="•"/>
            </a:pPr>
            <a:r>
              <a:rPr lang="en-US" u="sng" dirty="0">
                <a:solidFill>
                  <a:schemeClr val="tx2"/>
                </a:solidFill>
              </a:rPr>
              <a:t>Open response prompt</a:t>
            </a:r>
            <a:r>
              <a:rPr lang="en-US" dirty="0">
                <a:solidFill>
                  <a:schemeClr val="tx2"/>
                </a:solidFill>
              </a:rPr>
              <a:t>: </a:t>
            </a:r>
            <a:r>
              <a:rPr lang="en-US" i="1" dirty="0">
                <a:solidFill>
                  <a:schemeClr val="tx2"/>
                </a:solidFill>
              </a:rPr>
              <a:t>“When you are working, do you experience </a:t>
            </a:r>
            <a:r>
              <a:rPr lang="en-US" i="1" dirty="0">
                <a:solidFill>
                  <a:schemeClr val="accent1"/>
                </a:solidFill>
              </a:rPr>
              <a:t>time passing quickly or slowly</a:t>
            </a:r>
            <a:r>
              <a:rPr lang="en-US" i="1" dirty="0">
                <a:solidFill>
                  <a:schemeClr val="tx2"/>
                </a:solidFill>
              </a:rPr>
              <a:t>? Is it </a:t>
            </a:r>
            <a:r>
              <a:rPr lang="en-US" i="1" dirty="0">
                <a:solidFill>
                  <a:schemeClr val="accent1"/>
                </a:solidFill>
              </a:rPr>
              <a:t>easy to focus </a:t>
            </a:r>
            <a:r>
              <a:rPr lang="en-US" i="1" dirty="0">
                <a:solidFill>
                  <a:schemeClr val="tx2"/>
                </a:solidFill>
              </a:rPr>
              <a:t>on your work, or do you get distracted? Please give an example.”</a:t>
            </a:r>
          </a:p>
        </p:txBody>
      </p:sp>
      <p:sp>
        <p:nvSpPr>
          <p:cNvPr id="10" name="Rectangle 9">
            <a:extLst>
              <a:ext uri="{FF2B5EF4-FFF2-40B4-BE49-F238E27FC236}">
                <a16:creationId xmlns="" xmlns:a16="http://schemas.microsoft.com/office/drawing/2014/main" id="{C80817DD-25B1-4E3D-A8D5-57D443553093}"/>
              </a:ext>
            </a:extLst>
          </p:cNvPr>
          <p:cNvSpPr/>
          <p:nvPr/>
        </p:nvSpPr>
        <p:spPr bwMode="auto">
          <a:xfrm>
            <a:off x="6407170" y="2138625"/>
            <a:ext cx="777240" cy="1905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 xmlns:a16="http://schemas.microsoft.com/office/drawing/2014/main" id="{2BF210FE-26E5-4EAA-AB7A-CB353B81E2C2}"/>
              </a:ext>
            </a:extLst>
          </p:cNvPr>
          <p:cNvSpPr/>
          <p:nvPr/>
        </p:nvSpPr>
        <p:spPr bwMode="auto">
          <a:xfrm>
            <a:off x="6407170" y="2513391"/>
            <a:ext cx="777240"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 xmlns:a16="http://schemas.microsoft.com/office/drawing/2014/main" id="{578EBFDB-6448-43EA-A090-71635A93C5E4}"/>
              </a:ext>
            </a:extLst>
          </p:cNvPr>
          <p:cNvSpPr/>
          <p:nvPr/>
        </p:nvSpPr>
        <p:spPr bwMode="auto">
          <a:xfrm>
            <a:off x="7548698" y="2513391"/>
            <a:ext cx="1113991"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 xmlns:a16="http://schemas.microsoft.com/office/drawing/2014/main" id="{C60D7B01-9BE1-4C51-9E96-A6BE45749502}"/>
              </a:ext>
            </a:extLst>
          </p:cNvPr>
          <p:cNvSpPr/>
          <p:nvPr/>
        </p:nvSpPr>
        <p:spPr bwMode="auto">
          <a:xfrm>
            <a:off x="7547319" y="3708548"/>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 xmlns:a16="http://schemas.microsoft.com/office/drawing/2014/main" id="{3811A139-30AE-487E-9070-064C102BBCA3}"/>
              </a:ext>
            </a:extLst>
          </p:cNvPr>
          <p:cNvSpPr/>
          <p:nvPr/>
        </p:nvSpPr>
        <p:spPr bwMode="auto">
          <a:xfrm>
            <a:off x="7547318" y="211485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 xmlns:a16="http://schemas.microsoft.com/office/drawing/2014/main" id="{5D629E7F-636F-4A30-8CE3-D06CFA09DF58}"/>
              </a:ext>
            </a:extLst>
          </p:cNvPr>
          <p:cNvSpPr/>
          <p:nvPr/>
        </p:nvSpPr>
        <p:spPr bwMode="auto">
          <a:xfrm>
            <a:off x="8693168" y="311081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 xmlns:a16="http://schemas.microsoft.com/office/drawing/2014/main" id="{C661F4B5-FDD6-479F-8CF4-A09070C6D5CB}"/>
              </a:ext>
            </a:extLst>
          </p:cNvPr>
          <p:cNvSpPr/>
          <p:nvPr/>
        </p:nvSpPr>
        <p:spPr bwMode="auto">
          <a:xfrm>
            <a:off x="8707298" y="3708548"/>
            <a:ext cx="1121252"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 xmlns:a16="http://schemas.microsoft.com/office/drawing/2014/main" id="{00244A82-6EDF-4342-B870-BDCAF753916A}"/>
              </a:ext>
            </a:extLst>
          </p:cNvPr>
          <p:cNvSpPr/>
          <p:nvPr/>
        </p:nvSpPr>
        <p:spPr bwMode="auto">
          <a:xfrm>
            <a:off x="8693168" y="2513084"/>
            <a:ext cx="777240"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 xmlns:a16="http://schemas.microsoft.com/office/drawing/2014/main" id="{B30EE4B0-5639-4B97-9C6B-24017E3F65AB}"/>
              </a:ext>
            </a:extLst>
          </p:cNvPr>
          <p:cNvSpPr/>
          <p:nvPr/>
        </p:nvSpPr>
        <p:spPr bwMode="auto">
          <a:xfrm>
            <a:off x="9881890" y="2115935"/>
            <a:ext cx="906779"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 xmlns:a16="http://schemas.microsoft.com/office/drawing/2014/main" id="{FC89071B-D8D5-424B-A423-17E5CE9B6F95}"/>
              </a:ext>
            </a:extLst>
          </p:cNvPr>
          <p:cNvSpPr/>
          <p:nvPr/>
        </p:nvSpPr>
        <p:spPr bwMode="auto">
          <a:xfrm>
            <a:off x="6403359" y="2954657"/>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 xmlns:a16="http://schemas.microsoft.com/office/drawing/2014/main" id="{C23B3464-1D91-4399-BD9B-A259020B47A3}"/>
              </a:ext>
            </a:extLst>
          </p:cNvPr>
          <p:cNvSpPr/>
          <p:nvPr/>
        </p:nvSpPr>
        <p:spPr bwMode="auto">
          <a:xfrm>
            <a:off x="8707298" y="3948260"/>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189860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p:txBody>
          <a:bodyPr/>
          <a:lstStyle/>
          <a:p>
            <a:r>
              <a:rPr lang="en-US" dirty="0"/>
              <a:t>Criterion Validity</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3" name="TextBox 2">
            <a:extLst>
              <a:ext uri="{FF2B5EF4-FFF2-40B4-BE49-F238E27FC236}">
                <a16:creationId xmlns="" xmlns:a16="http://schemas.microsoft.com/office/drawing/2014/main" id="{69631CE7-B4E6-46AA-B9F6-BFEB90187F5D}"/>
              </a:ext>
            </a:extLst>
          </p:cNvPr>
          <p:cNvSpPr txBox="1"/>
          <p:nvPr/>
        </p:nvSpPr>
        <p:spPr bwMode="auto">
          <a:xfrm>
            <a:off x="850279" y="1845158"/>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Scores from the text-based absorption measure correlated with intent to stay</a:t>
            </a:r>
          </a:p>
        </p:txBody>
      </p:sp>
      <p:sp>
        <p:nvSpPr>
          <p:cNvPr id="7" name="TextBox 6">
            <a:extLst>
              <a:ext uri="{FF2B5EF4-FFF2-40B4-BE49-F238E27FC236}">
                <a16:creationId xmlns="" xmlns:a16="http://schemas.microsoft.com/office/drawing/2014/main" id="{13A154A0-5D27-4838-973F-6C1B59DE9470}"/>
              </a:ext>
            </a:extLst>
          </p:cNvPr>
          <p:cNvSpPr txBox="1"/>
          <p:nvPr/>
        </p:nvSpPr>
        <p:spPr bwMode="auto">
          <a:xfrm>
            <a:off x="850279" y="3877174"/>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b="1" dirty="0">
                <a:solidFill>
                  <a:schemeClr val="tx2"/>
                </a:solidFill>
              </a:rPr>
              <a:t>Evidence of criterion related validity</a:t>
            </a:r>
          </a:p>
        </p:txBody>
      </p:sp>
      <p:pic>
        <p:nvPicPr>
          <p:cNvPr id="6" name="Picture 5"/>
          <p:cNvPicPr>
            <a:picLocks noChangeAspect="1"/>
          </p:cNvPicPr>
          <p:nvPr/>
        </p:nvPicPr>
        <p:blipFill>
          <a:blip r:embed="rId3"/>
          <a:stretch>
            <a:fillRect/>
          </a:stretch>
        </p:blipFill>
        <p:spPr>
          <a:xfrm>
            <a:off x="701258" y="2302755"/>
            <a:ext cx="10879025" cy="1268250"/>
          </a:xfrm>
          <a:prstGeom prst="rect">
            <a:avLst/>
          </a:prstGeom>
        </p:spPr>
      </p:pic>
    </p:spTree>
    <p:extLst>
      <p:ext uri="{BB962C8B-B14F-4D97-AF65-F5344CB8AC3E}">
        <p14:creationId xmlns:p14="http://schemas.microsoft.com/office/powerpoint/2010/main" val="17612580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p:txBody>
          <a:bodyPr/>
          <a:lstStyle/>
          <a:p>
            <a:r>
              <a:rPr lang="en-US" dirty="0"/>
              <a:t>Construct Validity</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rotWithShape="1">
          <a:blip r:embed="rId3"/>
          <a:srcRect t="17564"/>
          <a:stretch/>
        </p:blipFill>
        <p:spPr>
          <a:xfrm>
            <a:off x="597907" y="2482859"/>
            <a:ext cx="10982376" cy="1631170"/>
          </a:xfrm>
          <a:prstGeom prst="rect">
            <a:avLst/>
          </a:prstGeom>
        </p:spPr>
      </p:pic>
      <p:sp>
        <p:nvSpPr>
          <p:cNvPr id="5" name="TextBox 4">
            <a:extLst>
              <a:ext uri="{FF2B5EF4-FFF2-40B4-BE49-F238E27FC236}">
                <a16:creationId xmlns="" xmlns:a16="http://schemas.microsoft.com/office/drawing/2014/main" id="{D4B2A8B4-5164-4738-B251-1027D59C20A7}"/>
              </a:ext>
            </a:extLst>
          </p:cNvPr>
          <p:cNvSpPr txBox="1"/>
          <p:nvPr/>
        </p:nvSpPr>
        <p:spPr bwMode="auto">
          <a:xfrm>
            <a:off x="850279" y="1750565"/>
            <a:ext cx="10489324"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Scores from the text-based absorption measure correlated with scores from previously validated absorption scale (convergent validity)</a:t>
            </a:r>
          </a:p>
        </p:txBody>
      </p:sp>
      <p:sp>
        <p:nvSpPr>
          <p:cNvPr id="9" name="TextBox 8">
            <a:extLst>
              <a:ext uri="{FF2B5EF4-FFF2-40B4-BE49-F238E27FC236}">
                <a16:creationId xmlns="" xmlns:a16="http://schemas.microsoft.com/office/drawing/2014/main" id="{61BB733E-3498-434B-B5CA-F39CFBEE4740}"/>
              </a:ext>
            </a:extLst>
          </p:cNvPr>
          <p:cNvSpPr txBox="1"/>
          <p:nvPr/>
        </p:nvSpPr>
        <p:spPr bwMode="auto">
          <a:xfrm>
            <a:off x="844433" y="4319113"/>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b="1" dirty="0">
                <a:solidFill>
                  <a:schemeClr val="tx2"/>
                </a:solidFill>
              </a:rPr>
              <a:t>Evidence of construct validity</a:t>
            </a:r>
          </a:p>
        </p:txBody>
      </p:sp>
    </p:spTree>
    <p:extLst>
      <p:ext uri="{BB962C8B-B14F-4D97-AF65-F5344CB8AC3E}">
        <p14:creationId xmlns:p14="http://schemas.microsoft.com/office/powerpoint/2010/main" val="23254250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 xmlns:a16="http://schemas.microsoft.com/office/drawing/2014/main" id="{1B8C5B1C-2E04-4335-91CA-909190BC29F8}"/>
              </a:ext>
            </a:extLst>
          </p:cNvPr>
          <p:cNvSpPr>
            <a:spLocks noGrp="1"/>
          </p:cNvSpPr>
          <p:nvPr>
            <p:ph type="body" sz="quarter" idx="19"/>
          </p:nvPr>
        </p:nvSpPr>
        <p:spPr>
          <a:solidFill>
            <a:schemeClr val="bg1"/>
          </a:solidFill>
        </p:spPr>
        <p:txBody>
          <a:bodyPr/>
          <a:lstStyle/>
          <a:p>
            <a:r>
              <a:rPr lang="en-US" dirty="0"/>
              <a:t>Highlights from the literature</a:t>
            </a:r>
          </a:p>
        </p:txBody>
      </p:sp>
      <p:sp>
        <p:nvSpPr>
          <p:cNvPr id="4" name="Text Placeholder 3">
            <a:extLst>
              <a:ext uri="{FF2B5EF4-FFF2-40B4-BE49-F238E27FC236}">
                <a16:creationId xmlns="" xmlns:a16="http://schemas.microsoft.com/office/drawing/2014/main" id="{C49EA872-7409-4334-88F4-B90EE0143915}"/>
              </a:ext>
            </a:extLst>
          </p:cNvPr>
          <p:cNvSpPr>
            <a:spLocks noGrp="1"/>
          </p:cNvSpPr>
          <p:nvPr>
            <p:ph type="body" sz="quarter" idx="20"/>
          </p:nvPr>
        </p:nvSpPr>
        <p:spPr>
          <a:solidFill>
            <a:schemeClr val="bg1"/>
          </a:solidFill>
        </p:spPr>
        <p:txBody>
          <a:bodyPr/>
          <a:lstStyle/>
          <a:p>
            <a:r>
              <a:rPr lang="en-US" dirty="0"/>
              <a:t>NLP process, considerations, and walkthrough</a:t>
            </a:r>
          </a:p>
        </p:txBody>
      </p:sp>
      <p:sp>
        <p:nvSpPr>
          <p:cNvPr id="5" name="Text Placeholder 4">
            <a:extLst>
              <a:ext uri="{FF2B5EF4-FFF2-40B4-BE49-F238E27FC236}">
                <a16:creationId xmlns="" xmlns:a16="http://schemas.microsoft.com/office/drawing/2014/main" id="{6F2936AB-7D5A-48F8-9E29-4A19CA04578D}"/>
              </a:ext>
            </a:extLst>
          </p:cNvPr>
          <p:cNvSpPr>
            <a:spLocks noGrp="1"/>
          </p:cNvSpPr>
          <p:nvPr>
            <p:ph type="body" sz="quarter" idx="21"/>
          </p:nvPr>
        </p:nvSpPr>
        <p:spPr>
          <a:solidFill>
            <a:schemeClr val="tx2"/>
          </a:solidFill>
        </p:spPr>
        <p:txBody>
          <a:bodyPr/>
          <a:lstStyle/>
          <a:p>
            <a:r>
              <a:rPr lang="en-US" b="1" dirty="0">
                <a:solidFill>
                  <a:schemeClr val="bg1"/>
                </a:solidFill>
              </a:rPr>
              <a:t>Applied NLP in HR</a:t>
            </a:r>
          </a:p>
          <a:p>
            <a:endParaRPr lang="en-US" b="1" dirty="0">
              <a:solidFill>
                <a:schemeClr val="bg1"/>
              </a:solidFill>
            </a:endParaRPr>
          </a:p>
        </p:txBody>
      </p:sp>
      <p:sp>
        <p:nvSpPr>
          <p:cNvPr id="6" name="Text Placeholder 5">
            <a:extLst>
              <a:ext uri="{FF2B5EF4-FFF2-40B4-BE49-F238E27FC236}">
                <a16:creationId xmlns="" xmlns:a16="http://schemas.microsoft.com/office/drawing/2014/main"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 xmlns:a16="http://schemas.microsoft.com/office/drawing/2014/main" id="{14B17058-DE12-4FF8-B2F5-FA940767EB9C}"/>
              </a:ext>
            </a:extLst>
          </p:cNvPr>
          <p:cNvSpPr>
            <a:spLocks noGrp="1"/>
          </p:cNvSpPr>
          <p:nvPr>
            <p:ph type="ftr" sz="quarter" idx="3"/>
          </p:nvPr>
        </p:nvSpPr>
        <p:spPr/>
        <p:txBody>
          <a:body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14031235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1B9D3F5-BE52-B542-AAF9-B93CC3E8269F}"/>
              </a:ext>
            </a:extLst>
          </p:cNvPr>
          <p:cNvSpPr>
            <a:spLocks noGrp="1"/>
          </p:cNvSpPr>
          <p:nvPr>
            <p:ph type="body" sz="quarter" idx="10"/>
          </p:nvPr>
        </p:nvSpPr>
        <p:spPr>
          <a:xfrm>
            <a:off x="619018" y="922877"/>
            <a:ext cx="8287089" cy="1045029"/>
          </a:xfrm>
        </p:spPr>
        <p:txBody>
          <a:bodyPr/>
          <a:lstStyle/>
          <a:p>
            <a:r>
              <a:rPr lang="en-GB" dirty="0"/>
              <a:t>Applied NLP in HR</a:t>
            </a:r>
            <a:endParaRPr lang="en-US" dirty="0"/>
          </a:p>
        </p:txBody>
      </p:sp>
    </p:spTree>
    <p:extLst>
      <p:ext uri="{BB962C8B-B14F-4D97-AF65-F5344CB8AC3E}">
        <p14:creationId xmlns:p14="http://schemas.microsoft.com/office/powerpoint/2010/main" val="42338078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8921" y="1988510"/>
            <a:ext cx="10956872" cy="3542607"/>
          </a:xfrm>
        </p:spPr>
        <p:txBody>
          <a:bodyPr/>
          <a:lstStyle/>
          <a:p>
            <a:r>
              <a:rPr lang="en-US" dirty="0"/>
              <a:t>Job description</a:t>
            </a:r>
          </a:p>
          <a:p>
            <a:r>
              <a:rPr lang="en-US" dirty="0"/>
              <a:t>Job applications</a:t>
            </a:r>
          </a:p>
          <a:p>
            <a:r>
              <a:rPr lang="en-US" dirty="0"/>
              <a:t>Candidate assessment</a:t>
            </a:r>
          </a:p>
          <a:p>
            <a:r>
              <a:rPr lang="en-US" dirty="0"/>
              <a:t>Employee surveys</a:t>
            </a:r>
          </a:p>
          <a:p>
            <a:r>
              <a:rPr lang="en-US" dirty="0"/>
              <a:t>Performance appraisals</a:t>
            </a:r>
          </a:p>
        </p:txBody>
      </p:sp>
      <p:sp>
        <p:nvSpPr>
          <p:cNvPr id="3" name="Footer Placeholder 2"/>
          <p:cNvSpPr>
            <a:spLocks noGrp="1"/>
          </p:cNvSpPr>
          <p:nvPr>
            <p:ph type="ftr" sz="quarter" idx="3"/>
          </p:nvPr>
        </p:nvSpPr>
        <p:spPr/>
        <p:txBody>
          <a:body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
        <p:nvSpPr>
          <p:cNvPr id="4" name="Title 3"/>
          <p:cNvSpPr>
            <a:spLocks noGrp="1"/>
          </p:cNvSpPr>
          <p:nvPr>
            <p:ph type="title"/>
          </p:nvPr>
        </p:nvSpPr>
        <p:spPr/>
        <p:txBody>
          <a:bodyPr/>
          <a:lstStyle/>
          <a:p>
            <a:r>
              <a:rPr lang="en-US" dirty="0"/>
              <a:t>Examples of NLP in HR</a:t>
            </a:r>
          </a:p>
        </p:txBody>
      </p:sp>
      <p:sp>
        <p:nvSpPr>
          <p:cNvPr id="20" name="Content Placeholder 1">
            <a:extLst>
              <a:ext uri="{FF2B5EF4-FFF2-40B4-BE49-F238E27FC236}">
                <a16:creationId xmlns="" xmlns:a16="http://schemas.microsoft.com/office/drawing/2014/main" id="{51C7D3E1-98A0-4054-BDE6-37A6BCB9DA78}"/>
              </a:ext>
            </a:extLst>
          </p:cNvPr>
          <p:cNvSpPr txBox="1">
            <a:spLocks/>
          </p:cNvSpPr>
          <p:nvPr/>
        </p:nvSpPr>
        <p:spPr>
          <a:xfrm>
            <a:off x="631878" y="1249592"/>
            <a:ext cx="10529397" cy="1147774"/>
          </a:xfrm>
          <a:prstGeom prst="rect">
            <a:avLst/>
          </a:prstGeom>
        </p:spPr>
        <p:txBody>
          <a:bodyPr/>
          <a:lst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2"/>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sz="1800">
                <a:solidFill>
                  <a:schemeClr val="tx2"/>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2"/>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2"/>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2"/>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pPr marL="0" indent="0">
              <a:buNone/>
            </a:pPr>
            <a:r>
              <a:rPr lang="en-US" b="1" kern="0" dirty="0"/>
              <a:t>Sources of text which are fueling NLP-driven advancements in HR:</a:t>
            </a:r>
          </a:p>
        </p:txBody>
      </p:sp>
    </p:spTree>
    <p:extLst>
      <p:ext uri="{BB962C8B-B14F-4D97-AF65-F5344CB8AC3E}">
        <p14:creationId xmlns:p14="http://schemas.microsoft.com/office/powerpoint/2010/main" val="27183381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B5D574B-11A8-49EA-BAE1-20DDE74552BF}"/>
              </a:ext>
            </a:extLst>
          </p:cNvPr>
          <p:cNvSpPr>
            <a:spLocks noGrp="1"/>
          </p:cNvSpPr>
          <p:nvPr>
            <p:ph idx="1"/>
          </p:nvPr>
        </p:nvSpPr>
        <p:spPr>
          <a:xfrm>
            <a:off x="609600" y="1376317"/>
            <a:ext cx="10956872" cy="4105366"/>
          </a:xfrm>
        </p:spPr>
        <p:txBody>
          <a:bodyPr/>
          <a:lstStyle/>
          <a:p>
            <a:r>
              <a:rPr lang="en-US" sz="1800" dirty="0"/>
              <a:t>Recent research (e.g., Gaucher, Friesen, &amp; Kay, 2011) shows that </a:t>
            </a:r>
            <a:r>
              <a:rPr lang="en-US" sz="1800" b="1" dirty="0"/>
              <a:t>both what is written in a job description, as well as how it is worded, has an effect on the application rates from various groups</a:t>
            </a:r>
            <a:r>
              <a:rPr lang="en-US" sz="1800" dirty="0"/>
              <a:t>.</a:t>
            </a:r>
          </a:p>
          <a:p>
            <a:pPr lvl="1"/>
            <a:r>
              <a:rPr lang="en-US" sz="1600" dirty="0"/>
              <a:t>Develop a diverse applicant pool by identifying relationships between specific words used to describe the job. </a:t>
            </a:r>
          </a:p>
          <a:p>
            <a:pPr lvl="1"/>
            <a:r>
              <a:rPr lang="en-US" sz="1600" dirty="0"/>
              <a:t>For example, women are less likely to apply for a job that is described as “managing” versus “developing” a team. </a:t>
            </a:r>
          </a:p>
          <a:p>
            <a:endParaRPr lang="en-US" sz="1800" dirty="0"/>
          </a:p>
          <a:p>
            <a:r>
              <a:rPr lang="en-US" sz="1800" dirty="0"/>
              <a:t>Large amounts of data and computational advancements have enabled a form of </a:t>
            </a:r>
            <a:r>
              <a:rPr lang="en-US" sz="1800" b="1" dirty="0"/>
              <a:t>targeted advertising </a:t>
            </a:r>
            <a:r>
              <a:rPr lang="en-US" sz="1800" dirty="0"/>
              <a:t>(e.g., LinkedIn).</a:t>
            </a:r>
          </a:p>
          <a:p>
            <a:pPr lvl="1"/>
            <a:r>
              <a:rPr lang="en-US" sz="1600" dirty="0"/>
              <a:t>Applying this technique to job postings, organizations can identify and directly reach out to individuals who have a higher likelihood of being interested in a particular role.</a:t>
            </a:r>
          </a:p>
          <a:p>
            <a:pPr lvl="1"/>
            <a:r>
              <a:rPr lang="en-US" sz="1600" dirty="0"/>
              <a:t>For example, an organization that has historically recruited from a certain university for entry-level roles, may find that there is a much wider, and more diverse, pool of qualified applicants that can be reached with targeted advertising.</a:t>
            </a:r>
          </a:p>
          <a:p>
            <a:endParaRPr lang="en-US" sz="1800" dirty="0"/>
          </a:p>
          <a:p>
            <a:endParaRPr lang="en-US" b="1" dirty="0"/>
          </a:p>
          <a:p>
            <a:endParaRPr lang="en-US" b="1" dirty="0"/>
          </a:p>
        </p:txBody>
      </p:sp>
      <p:sp>
        <p:nvSpPr>
          <p:cNvPr id="3" name="Footer Placeholder 2">
            <a:extLst>
              <a:ext uri="{FF2B5EF4-FFF2-40B4-BE49-F238E27FC236}">
                <a16:creationId xmlns="" xmlns:a16="http://schemas.microsoft.com/office/drawing/2014/main" id="{568597CD-BB66-4B72-9B64-714E3C7D18AA}"/>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C01A3A34-974E-4FB8-B191-6D8B7A373D1A}"/>
              </a:ext>
            </a:extLst>
          </p:cNvPr>
          <p:cNvSpPr>
            <a:spLocks noGrp="1"/>
          </p:cNvSpPr>
          <p:nvPr>
            <p:ph type="title"/>
          </p:nvPr>
        </p:nvSpPr>
        <p:spPr/>
        <p:txBody>
          <a:bodyPr/>
          <a:lstStyle/>
          <a:p>
            <a:r>
              <a:rPr lang="en-US" dirty="0"/>
              <a:t>Job Description Text</a:t>
            </a:r>
          </a:p>
        </p:txBody>
      </p:sp>
    </p:spTree>
    <p:extLst>
      <p:ext uri="{BB962C8B-B14F-4D97-AF65-F5344CB8AC3E}">
        <p14:creationId xmlns:p14="http://schemas.microsoft.com/office/powerpoint/2010/main" val="22963329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139036FE-8A3B-48AE-A366-F91814E72088}"/>
              </a:ext>
            </a:extLst>
          </p:cNvPr>
          <p:cNvSpPr>
            <a:spLocks noGrp="1"/>
          </p:cNvSpPr>
          <p:nvPr>
            <p:ph idx="1"/>
          </p:nvPr>
        </p:nvSpPr>
        <p:spPr/>
        <p:txBody>
          <a:bodyPr/>
          <a:lstStyle/>
          <a:p>
            <a:r>
              <a:rPr lang="en-US" sz="1800" dirty="0"/>
              <a:t>Advancements in computational power and predictive modeling now enable more efficient use of “unstructured” data (e.g., text).</a:t>
            </a:r>
          </a:p>
          <a:p>
            <a:pPr lvl="1"/>
            <a:r>
              <a:rPr lang="en-US" sz="1600" dirty="0"/>
              <a:t>Currently, Applicant Tracking Systems (ATS) provide basic keyword screening of candidate applications. However, </a:t>
            </a:r>
            <a:r>
              <a:rPr lang="en-US" sz="1600" b="1" dirty="0"/>
              <a:t>applying NLP can transform this process into a validated selection tool</a:t>
            </a:r>
            <a:r>
              <a:rPr lang="en-US" sz="1600" dirty="0"/>
              <a:t>. Specific words and phrases which predict performance and turnover are being used to build predictive models. </a:t>
            </a:r>
          </a:p>
          <a:p>
            <a:pPr lvl="1"/>
            <a:r>
              <a:rPr lang="en-US" sz="1600" dirty="0"/>
              <a:t>Behavioral questions are sent to a candidate’s references. Predictive models are built on the words used to describe the candidate.</a:t>
            </a:r>
          </a:p>
          <a:p>
            <a:pPr marL="0" indent="0">
              <a:buNone/>
            </a:pPr>
            <a:endParaRPr lang="en-US" dirty="0"/>
          </a:p>
        </p:txBody>
      </p:sp>
      <p:sp>
        <p:nvSpPr>
          <p:cNvPr id="3" name="Footer Placeholder 2">
            <a:extLst>
              <a:ext uri="{FF2B5EF4-FFF2-40B4-BE49-F238E27FC236}">
                <a16:creationId xmlns="" xmlns:a16="http://schemas.microsoft.com/office/drawing/2014/main" id="{FDC9433B-D668-4611-A2FD-F9F83E67CF7D}"/>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4BB24CF4-0C47-43F5-8689-23977599AB94}"/>
              </a:ext>
            </a:extLst>
          </p:cNvPr>
          <p:cNvSpPr>
            <a:spLocks noGrp="1"/>
          </p:cNvSpPr>
          <p:nvPr>
            <p:ph type="title"/>
          </p:nvPr>
        </p:nvSpPr>
        <p:spPr/>
        <p:txBody>
          <a:bodyPr/>
          <a:lstStyle/>
          <a:p>
            <a:r>
              <a:rPr lang="en-US" dirty="0"/>
              <a:t>Application Text</a:t>
            </a:r>
          </a:p>
        </p:txBody>
      </p:sp>
    </p:spTree>
    <p:extLst>
      <p:ext uri="{BB962C8B-B14F-4D97-AF65-F5344CB8AC3E}">
        <p14:creationId xmlns:p14="http://schemas.microsoft.com/office/powerpoint/2010/main" val="5902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NLP, Text Analysis, &amp; Text Mining – What’s the Difference?</a:t>
            </a:r>
          </a:p>
        </p:txBody>
      </p:sp>
      <p:sp>
        <p:nvSpPr>
          <p:cNvPr id="5" name="Content Placeholder 4"/>
          <p:cNvSpPr>
            <a:spLocks noGrp="1"/>
          </p:cNvSpPr>
          <p:nvPr>
            <p:ph idx="1"/>
          </p:nvPr>
        </p:nvSpPr>
        <p:spPr>
          <a:xfrm>
            <a:off x="609600" y="1355635"/>
            <a:ext cx="10574215" cy="4139233"/>
          </a:xfrm>
        </p:spPr>
        <p:txBody>
          <a:bodyPr/>
          <a:lstStyle/>
          <a:p>
            <a:r>
              <a:rPr lang="en-US" dirty="0"/>
              <a:t>There are as many definitions of NLP, text analysis, and related concepts as there are practitioners. Text analysis is a catch-all term that can encompass a large variety of applications and </a:t>
            </a:r>
            <a:r>
              <a:rPr lang="en-US" dirty="0" smtClean="0"/>
              <a:t>methods</a:t>
            </a:r>
            <a:r>
              <a:rPr lang="en-US" dirty="0"/>
              <a:t>.</a:t>
            </a:r>
          </a:p>
        </p:txBody>
      </p:sp>
      <p:sp>
        <p:nvSpPr>
          <p:cNvPr id="3" name="Footer Placeholder 2"/>
          <p:cNvSpPr>
            <a:spLocks noGrp="1"/>
          </p:cNvSpPr>
          <p:nvPr>
            <p:ph type="ftr" sz="quarter" idx="3"/>
          </p:nvPr>
        </p:nvSpPr>
        <p:spPr/>
        <p:txBody>
          <a:bodyPr/>
          <a:lstStyle/>
          <a:p>
            <a:pPr>
              <a:defRPr/>
            </a:pPr>
            <a:r>
              <a:rPr lang="en-US" sz="800" dirty="0"/>
              <a:t>© 2018 SHL and/or its affiliates. All rights reserved.</a:t>
            </a:r>
          </a:p>
        </p:txBody>
      </p:sp>
      <p:pic>
        <p:nvPicPr>
          <p:cNvPr id="6" name="Picture 5" descr="C:\Users\ckind\AppData\Local\Microsoft\Windows\Temporary Internet Files\Content.Outlook\JNKN5YH2\Wor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31" y="2778370"/>
            <a:ext cx="6111876"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auto">
          <a:xfrm>
            <a:off x="5407572" y="4934607"/>
            <a:ext cx="3169935"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400" b="1" dirty="0">
                <a:solidFill>
                  <a:schemeClr val="accent6"/>
                </a:solidFill>
              </a:rPr>
              <a:t>t</a:t>
            </a:r>
            <a:r>
              <a:rPr lang="en-US" sz="2400" b="1" dirty="0" smtClean="0">
                <a:solidFill>
                  <a:schemeClr val="accent6"/>
                </a:solidFill>
              </a:rPr>
              <a:t>ext analytics</a:t>
            </a:r>
          </a:p>
        </p:txBody>
      </p:sp>
      <p:sp>
        <p:nvSpPr>
          <p:cNvPr id="7" name="TextBox 6"/>
          <p:cNvSpPr txBox="1"/>
          <p:nvPr/>
        </p:nvSpPr>
        <p:spPr bwMode="auto">
          <a:xfrm>
            <a:off x="-204694" y="3877857"/>
            <a:ext cx="3074276" cy="40011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sz="2600" b="1" dirty="0" smtClean="0">
                <a:solidFill>
                  <a:schemeClr val="accent6">
                    <a:lumMod val="75000"/>
                  </a:schemeClr>
                </a:solidFill>
              </a:rPr>
              <a:t>CATA</a:t>
            </a:r>
          </a:p>
        </p:txBody>
      </p:sp>
    </p:spTree>
    <p:extLst>
      <p:ext uri="{BB962C8B-B14F-4D97-AF65-F5344CB8AC3E}">
        <p14:creationId xmlns:p14="http://schemas.microsoft.com/office/powerpoint/2010/main" val="6005164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75B9D887-D91C-4633-8E00-C411E384627F}"/>
              </a:ext>
            </a:extLst>
          </p:cNvPr>
          <p:cNvSpPr>
            <a:spLocks noGrp="1"/>
          </p:cNvSpPr>
          <p:nvPr>
            <p:ph idx="1"/>
          </p:nvPr>
        </p:nvSpPr>
        <p:spPr>
          <a:xfrm>
            <a:off x="609600" y="1355635"/>
            <a:ext cx="10956872" cy="4830556"/>
          </a:xfrm>
        </p:spPr>
        <p:txBody>
          <a:bodyPr/>
          <a:lstStyle/>
          <a:p>
            <a:r>
              <a:rPr lang="en-US" sz="1800" dirty="0"/>
              <a:t>NLP has been applied to text captured during the assessment process and used to measure psychological constructs</a:t>
            </a:r>
          </a:p>
          <a:p>
            <a:pPr lvl="1"/>
            <a:r>
              <a:rPr lang="en-US" sz="1600" dirty="0"/>
              <a:t>Assessing text captured from video interviews to identify the candidate’s choice of words (e.g., active verbs versus negative verbs)</a:t>
            </a:r>
          </a:p>
          <a:p>
            <a:pPr lvl="1"/>
            <a:r>
              <a:rPr lang="en-US" sz="1600" dirty="0"/>
              <a:t>Text-based responses in an online job simulation have been used to create psychological profiles which predict fit with company </a:t>
            </a:r>
            <a:r>
              <a:rPr lang="en-US" sz="1600" dirty="0" smtClean="0"/>
              <a:t>culture</a:t>
            </a:r>
          </a:p>
          <a:p>
            <a:pPr lvl="1"/>
            <a:endParaRPr lang="en-US" sz="1600" dirty="0"/>
          </a:p>
          <a:p>
            <a:r>
              <a:rPr lang="en-US" sz="1800" dirty="0"/>
              <a:t>At the manifest level, NLP has been applied to transcribed interview responses to help recruiters identify candidates who mention key words that are associated with the job. </a:t>
            </a:r>
          </a:p>
        </p:txBody>
      </p:sp>
      <p:sp>
        <p:nvSpPr>
          <p:cNvPr id="3" name="Footer Placeholder 2">
            <a:extLst>
              <a:ext uri="{FF2B5EF4-FFF2-40B4-BE49-F238E27FC236}">
                <a16:creationId xmlns="" xmlns:a16="http://schemas.microsoft.com/office/drawing/2014/main" id="{38D0E188-680C-42CC-B3DF-DFAFF88FBA1B}"/>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36BF0315-5DDC-438F-9C37-E575D8DEB8F3}"/>
              </a:ext>
            </a:extLst>
          </p:cNvPr>
          <p:cNvSpPr>
            <a:spLocks noGrp="1"/>
          </p:cNvSpPr>
          <p:nvPr>
            <p:ph type="title"/>
          </p:nvPr>
        </p:nvSpPr>
        <p:spPr/>
        <p:txBody>
          <a:bodyPr/>
          <a:lstStyle/>
          <a:p>
            <a:r>
              <a:rPr lang="en-US" dirty="0"/>
              <a:t>Assessment Text</a:t>
            </a:r>
          </a:p>
        </p:txBody>
      </p:sp>
    </p:spTree>
    <p:extLst>
      <p:ext uri="{BB962C8B-B14F-4D97-AF65-F5344CB8AC3E}">
        <p14:creationId xmlns:p14="http://schemas.microsoft.com/office/powerpoint/2010/main" val="16564806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34342D29-4FED-4AC7-BA0A-F6945760C67D}"/>
              </a:ext>
            </a:extLst>
          </p:cNvPr>
          <p:cNvSpPr>
            <a:spLocks noGrp="1"/>
          </p:cNvSpPr>
          <p:nvPr>
            <p:ph idx="1"/>
          </p:nvPr>
        </p:nvSpPr>
        <p:spPr/>
        <p:txBody>
          <a:bodyPr/>
          <a:lstStyle/>
          <a:p>
            <a:r>
              <a:rPr lang="en-US" sz="1800" dirty="0"/>
              <a:t>NLP has been used to </a:t>
            </a:r>
            <a:r>
              <a:rPr lang="en-US" sz="1800" b="1" dirty="0"/>
              <a:t>identify topics from employee survey comments</a:t>
            </a:r>
            <a:r>
              <a:rPr lang="en-US" sz="1800" dirty="0"/>
              <a:t>. </a:t>
            </a:r>
          </a:p>
          <a:p>
            <a:pPr lvl="1"/>
            <a:r>
              <a:rPr lang="en-US" sz="1600" dirty="0"/>
              <a:t>Relationships among topics. </a:t>
            </a:r>
          </a:p>
          <a:p>
            <a:pPr lvl="1"/>
            <a:r>
              <a:rPr lang="en-US" sz="1600" dirty="0"/>
              <a:t>Topics spoken about by engaged versus disengaged employees</a:t>
            </a:r>
            <a:r>
              <a:rPr lang="en-US" sz="1600" dirty="0" smtClean="0"/>
              <a:t>.</a:t>
            </a:r>
          </a:p>
          <a:p>
            <a:pPr lvl="1"/>
            <a:endParaRPr lang="en-US" sz="1600" dirty="0"/>
          </a:p>
          <a:p>
            <a:r>
              <a:rPr lang="en-US" sz="1800" dirty="0"/>
              <a:t>As well as identifying </a:t>
            </a:r>
            <a:r>
              <a:rPr lang="en-US" sz="1800" b="1" dirty="0" smtClean="0"/>
              <a:t>sentiment</a:t>
            </a:r>
          </a:p>
          <a:p>
            <a:endParaRPr lang="en-US" sz="1800" dirty="0"/>
          </a:p>
          <a:p>
            <a:r>
              <a:rPr lang="en-US" sz="1800" b="1" dirty="0"/>
              <a:t>A combination of topics (what is talked about) and sentiment (how it is talked about) </a:t>
            </a:r>
            <a:r>
              <a:rPr lang="en-US" sz="1800" dirty="0"/>
              <a:t>allows for a richer understanding of the employee experience.  </a:t>
            </a:r>
          </a:p>
          <a:p>
            <a:endParaRPr lang="en-US" dirty="0"/>
          </a:p>
        </p:txBody>
      </p:sp>
      <p:sp>
        <p:nvSpPr>
          <p:cNvPr id="3" name="Footer Placeholder 2">
            <a:extLst>
              <a:ext uri="{FF2B5EF4-FFF2-40B4-BE49-F238E27FC236}">
                <a16:creationId xmlns="" xmlns:a16="http://schemas.microsoft.com/office/drawing/2014/main" id="{6D8CE598-5CB7-4099-8106-088F58ADAE1C}"/>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6519A582-9122-4994-A604-9EFDDD93427A}"/>
              </a:ext>
            </a:extLst>
          </p:cNvPr>
          <p:cNvSpPr>
            <a:spLocks noGrp="1"/>
          </p:cNvSpPr>
          <p:nvPr>
            <p:ph type="title"/>
          </p:nvPr>
        </p:nvSpPr>
        <p:spPr/>
        <p:txBody>
          <a:bodyPr/>
          <a:lstStyle/>
          <a:p>
            <a:r>
              <a:rPr lang="en-US" dirty="0"/>
              <a:t>Survey Text</a:t>
            </a:r>
          </a:p>
        </p:txBody>
      </p:sp>
    </p:spTree>
    <p:extLst>
      <p:ext uri="{BB962C8B-B14F-4D97-AF65-F5344CB8AC3E}">
        <p14:creationId xmlns:p14="http://schemas.microsoft.com/office/powerpoint/2010/main" val="8865665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FEC76F1-7573-4E13-BFB6-75C6DFDD9D32}"/>
              </a:ext>
            </a:extLst>
          </p:cNvPr>
          <p:cNvSpPr>
            <a:spLocks noGrp="1"/>
          </p:cNvSpPr>
          <p:nvPr>
            <p:ph idx="1"/>
          </p:nvPr>
        </p:nvSpPr>
        <p:spPr/>
        <p:txBody>
          <a:bodyPr/>
          <a:lstStyle/>
          <a:p>
            <a:r>
              <a:rPr lang="en-US" sz="1800" dirty="0"/>
              <a:t>The </a:t>
            </a:r>
            <a:r>
              <a:rPr lang="en-US" sz="1800" b="1" dirty="0"/>
              <a:t>quality of employee performance and development goals </a:t>
            </a:r>
            <a:r>
              <a:rPr lang="en-US" sz="1800" dirty="0"/>
              <a:t>is being analyzed, and automated suggestions are provided to help make them </a:t>
            </a:r>
            <a:r>
              <a:rPr lang="en-US" sz="1800" dirty="0" err="1"/>
              <a:t>SMARTer</a:t>
            </a:r>
            <a:r>
              <a:rPr lang="en-US" sz="1800" dirty="0"/>
              <a:t>.</a:t>
            </a:r>
          </a:p>
          <a:p>
            <a:pPr lvl="1"/>
            <a:r>
              <a:rPr lang="en-US" sz="1600" dirty="0"/>
              <a:t>NLP models suggest mini-goals and scheduled check-in points, provide manager scripts for check-ins.</a:t>
            </a:r>
          </a:p>
          <a:p>
            <a:pPr lvl="1"/>
            <a:endParaRPr lang="en-US" dirty="0"/>
          </a:p>
          <a:p>
            <a:r>
              <a:rPr lang="en-US" sz="1800" dirty="0"/>
              <a:t>Provide </a:t>
            </a:r>
            <a:r>
              <a:rPr lang="en-US" sz="1800" b="1" dirty="0"/>
              <a:t>feedback to call center agents </a:t>
            </a:r>
            <a:r>
              <a:rPr lang="en-US" sz="1800" dirty="0"/>
              <a:t>on their responses to customers. </a:t>
            </a:r>
          </a:p>
          <a:p>
            <a:endParaRPr lang="en-US" sz="1800" dirty="0"/>
          </a:p>
          <a:p>
            <a:r>
              <a:rPr lang="en-US" sz="1800" b="1" dirty="0"/>
              <a:t>Improve a manager’s communication skills </a:t>
            </a:r>
            <a:r>
              <a:rPr lang="en-US" sz="1800" dirty="0"/>
              <a:t>by analyzing their speaking style. </a:t>
            </a:r>
          </a:p>
          <a:p>
            <a:pPr lvl="1"/>
            <a:r>
              <a:rPr lang="en-US" sz="1600" dirty="0"/>
              <a:t>How much they talk within a conversation, number of times they use “I” instead of “we</a:t>
            </a:r>
            <a:r>
              <a:rPr lang="en-US" sz="1600" dirty="0" smtClean="0"/>
              <a:t>”.</a:t>
            </a:r>
            <a:endParaRPr lang="en-US" sz="1600" dirty="0"/>
          </a:p>
        </p:txBody>
      </p:sp>
      <p:sp>
        <p:nvSpPr>
          <p:cNvPr id="3" name="Footer Placeholder 2">
            <a:extLst>
              <a:ext uri="{FF2B5EF4-FFF2-40B4-BE49-F238E27FC236}">
                <a16:creationId xmlns="" xmlns:a16="http://schemas.microsoft.com/office/drawing/2014/main" id="{679892EF-A03B-462D-9E72-9CBA3A5F39D3}"/>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B09C4072-94A8-49BF-B603-CB8E4EA8D7F3}"/>
              </a:ext>
            </a:extLst>
          </p:cNvPr>
          <p:cNvSpPr>
            <a:spLocks noGrp="1"/>
          </p:cNvSpPr>
          <p:nvPr>
            <p:ph type="title"/>
          </p:nvPr>
        </p:nvSpPr>
        <p:spPr/>
        <p:txBody>
          <a:bodyPr/>
          <a:lstStyle/>
          <a:p>
            <a:r>
              <a:rPr lang="en-US" dirty="0"/>
              <a:t>Performance Text</a:t>
            </a:r>
          </a:p>
        </p:txBody>
      </p:sp>
    </p:spTree>
    <p:extLst>
      <p:ext uri="{BB962C8B-B14F-4D97-AF65-F5344CB8AC3E}">
        <p14:creationId xmlns:p14="http://schemas.microsoft.com/office/powerpoint/2010/main" val="36506142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81B9D3F5-BE52-B542-AAF9-B93CC3E8269F}"/>
              </a:ext>
            </a:extLst>
          </p:cNvPr>
          <p:cNvSpPr>
            <a:spLocks noGrp="1"/>
          </p:cNvSpPr>
          <p:nvPr>
            <p:ph type="body" sz="quarter" idx="10"/>
          </p:nvPr>
        </p:nvSpPr>
        <p:spPr>
          <a:xfrm>
            <a:off x="619018" y="922877"/>
            <a:ext cx="8287089" cy="1045029"/>
          </a:xfrm>
        </p:spPr>
        <p:txBody>
          <a:bodyPr/>
          <a:lstStyle/>
          <a:p>
            <a:r>
              <a:rPr lang="en-GB" dirty="0"/>
              <a:t>Summary</a:t>
            </a:r>
            <a:endParaRPr lang="en-US" dirty="0"/>
          </a:p>
        </p:txBody>
      </p:sp>
    </p:spTree>
    <p:extLst>
      <p:ext uri="{BB962C8B-B14F-4D97-AF65-F5344CB8AC3E}">
        <p14:creationId xmlns:p14="http://schemas.microsoft.com/office/powerpoint/2010/main" val="85702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1184185"/>
            <a:ext cx="10956872" cy="5002006"/>
          </a:xfrm>
        </p:spPr>
        <p:txBody>
          <a:bodyPr/>
          <a:lstStyle/>
          <a:p>
            <a:r>
              <a:rPr lang="en-US" b="1" dirty="0"/>
              <a:t>In research</a:t>
            </a:r>
          </a:p>
          <a:p>
            <a:pPr lvl="1"/>
            <a:r>
              <a:rPr lang="en-US" dirty="0"/>
              <a:t>Increasing number of articles using text analysis and NLP (e.g., Campion et al., 2016; Kobayashi et al., 2017; Speer, 2018)</a:t>
            </a:r>
          </a:p>
          <a:p>
            <a:r>
              <a:rPr lang="en-US" b="1" dirty="0"/>
              <a:t>In practice</a:t>
            </a:r>
          </a:p>
          <a:p>
            <a:pPr lvl="1"/>
            <a:r>
              <a:rPr lang="en-US" dirty="0"/>
              <a:t>Sophisticated use of NLP across HR (e.g., selection, surveys, performance)</a:t>
            </a:r>
          </a:p>
          <a:p>
            <a:r>
              <a:rPr lang="en-US" b="1" dirty="0"/>
              <a:t>The tools (e.g., R, Python) and necessary information to conduct NLP are readily available</a:t>
            </a:r>
          </a:p>
          <a:p>
            <a:r>
              <a:rPr lang="en-US" b="1" dirty="0"/>
              <a:t>Expect to see a large amount of NLP-driven innovation across HR in the coming years</a:t>
            </a:r>
          </a:p>
          <a:p>
            <a:pPr lvl="1"/>
            <a:endParaRPr lang="en-US" dirty="0">
              <a:solidFill>
                <a:srgbClr val="FF0000"/>
              </a:solidFill>
            </a:endParaRPr>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a:t>There is a Growing Interest in NLP in I/O Psychology…</a:t>
            </a:r>
          </a:p>
        </p:txBody>
      </p:sp>
    </p:spTree>
    <p:extLst>
      <p:ext uri="{BB962C8B-B14F-4D97-AF65-F5344CB8AC3E}">
        <p14:creationId xmlns:p14="http://schemas.microsoft.com/office/powerpoint/2010/main" val="24669790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927997"/>
            <a:ext cx="10956872" cy="5002006"/>
          </a:xfrm>
        </p:spPr>
        <p:txBody>
          <a:bodyPr/>
          <a:lstStyle/>
          <a:p>
            <a:r>
              <a:rPr lang="en-US" b="1" dirty="0" smtClean="0"/>
              <a:t>Available software (some open-source, some not)</a:t>
            </a:r>
          </a:p>
          <a:p>
            <a:pPr lvl="1"/>
            <a:r>
              <a:rPr lang="en-US" dirty="0"/>
              <a:t>R (tm, </a:t>
            </a:r>
            <a:r>
              <a:rPr lang="en-US" dirty="0" err="1"/>
              <a:t>topicmodels</a:t>
            </a:r>
            <a:r>
              <a:rPr lang="en-US" dirty="0"/>
              <a:t>, </a:t>
            </a:r>
            <a:r>
              <a:rPr lang="en-US" dirty="0" smtClean="0"/>
              <a:t>caret, </a:t>
            </a:r>
            <a:r>
              <a:rPr lang="en-US" dirty="0" err="1" smtClean="0"/>
              <a:t>openNLP</a:t>
            </a:r>
            <a:r>
              <a:rPr lang="en-US" dirty="0" smtClean="0"/>
              <a:t>)</a:t>
            </a:r>
          </a:p>
          <a:p>
            <a:pPr lvl="1"/>
            <a:r>
              <a:rPr lang="en-US" dirty="0" smtClean="0"/>
              <a:t>Python </a:t>
            </a:r>
            <a:r>
              <a:rPr lang="en-US" dirty="0"/>
              <a:t>(</a:t>
            </a:r>
            <a:r>
              <a:rPr lang="en-US" dirty="0" err="1"/>
              <a:t>spaCy</a:t>
            </a:r>
            <a:r>
              <a:rPr lang="en-US" dirty="0"/>
              <a:t>, </a:t>
            </a:r>
            <a:r>
              <a:rPr lang="en-US" dirty="0" err="1"/>
              <a:t>nltk</a:t>
            </a:r>
            <a:r>
              <a:rPr lang="en-US" dirty="0"/>
              <a:t>, genism, </a:t>
            </a:r>
            <a:r>
              <a:rPr lang="en-US" dirty="0" err="1" smtClean="0"/>
              <a:t>scikit</a:t>
            </a:r>
            <a:r>
              <a:rPr lang="en-US" dirty="0" smtClean="0"/>
              <a:t>-learn)</a:t>
            </a:r>
          </a:p>
          <a:p>
            <a:pPr lvl="1"/>
            <a:r>
              <a:rPr lang="en-US" dirty="0" err="1" smtClean="0"/>
              <a:t>RapidMiner</a:t>
            </a:r>
            <a:endParaRPr lang="en-US" dirty="0" smtClean="0"/>
          </a:p>
          <a:p>
            <a:pPr lvl="1"/>
            <a:r>
              <a:rPr lang="en-US" dirty="0" err="1" smtClean="0"/>
              <a:t>QDAMiner</a:t>
            </a:r>
            <a:endParaRPr lang="en-US" dirty="0" smtClean="0"/>
          </a:p>
          <a:p>
            <a:pPr lvl="1"/>
            <a:r>
              <a:rPr lang="en-US" dirty="0" smtClean="0"/>
              <a:t>SPSS </a:t>
            </a:r>
            <a:r>
              <a:rPr lang="en-US" dirty="0"/>
              <a:t>Premium Modeler </a:t>
            </a:r>
            <a:r>
              <a:rPr lang="en-US" dirty="0" smtClean="0"/>
              <a:t>package</a:t>
            </a:r>
          </a:p>
          <a:p>
            <a:pPr lvl="1"/>
            <a:r>
              <a:rPr lang="en-US" dirty="0" err="1" smtClean="0"/>
              <a:t>Wordstat</a:t>
            </a:r>
            <a:endParaRPr lang="en-US" dirty="0" smtClean="0"/>
          </a:p>
          <a:p>
            <a:r>
              <a:rPr lang="en-US" b="1" dirty="0" smtClean="0"/>
              <a:t>Data and code from this session</a:t>
            </a:r>
          </a:p>
          <a:p>
            <a:pPr lvl="1"/>
            <a:r>
              <a:rPr lang="en-US" dirty="0"/>
              <a:t>https://github.com/coryamanda/SIOP2019_NLP_Organization_Research</a:t>
            </a:r>
          </a:p>
          <a:p>
            <a:pPr marL="209550" lvl="1" indent="0">
              <a:buNone/>
            </a:pPr>
            <a:endParaRPr lang="en-US" dirty="0"/>
          </a:p>
          <a:p>
            <a:pPr lvl="1"/>
            <a:endParaRPr lang="en-US" dirty="0">
              <a:solidFill>
                <a:srgbClr val="FF0000"/>
              </a:solidFill>
            </a:endParaRPr>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smtClean="0"/>
              <a:t>Recommended Resources</a:t>
            </a:r>
            <a:endParaRPr lang="en-US" dirty="0"/>
          </a:p>
        </p:txBody>
      </p:sp>
    </p:spTree>
    <p:extLst>
      <p:ext uri="{BB962C8B-B14F-4D97-AF65-F5344CB8AC3E}">
        <p14:creationId xmlns:p14="http://schemas.microsoft.com/office/powerpoint/2010/main" val="2718133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6FE6E9A-D20B-4ADD-8C92-57AF00CE1B33}"/>
              </a:ext>
            </a:extLst>
          </p:cNvPr>
          <p:cNvSpPr>
            <a:spLocks noGrp="1"/>
          </p:cNvSpPr>
          <p:nvPr>
            <p:ph idx="1"/>
          </p:nvPr>
        </p:nvSpPr>
        <p:spPr>
          <a:xfrm>
            <a:off x="609600" y="927997"/>
            <a:ext cx="10956872" cy="5002006"/>
          </a:xfrm>
        </p:spPr>
        <p:txBody>
          <a:bodyPr/>
          <a:lstStyle/>
          <a:p>
            <a:r>
              <a:rPr lang="en-US" b="1" dirty="0"/>
              <a:t>What do I do now?</a:t>
            </a:r>
          </a:p>
          <a:p>
            <a:pPr lvl="1"/>
            <a:r>
              <a:rPr lang="en-US" dirty="0"/>
              <a:t>Review the remaining considerations</a:t>
            </a:r>
          </a:p>
          <a:p>
            <a:pPr lvl="1"/>
            <a:r>
              <a:rPr lang="en-US" dirty="0"/>
              <a:t>Conduct a text analysis study</a:t>
            </a:r>
          </a:p>
          <a:p>
            <a:r>
              <a:rPr lang="en-US" b="1" dirty="0"/>
              <a:t>Recommended reading</a:t>
            </a:r>
          </a:p>
          <a:p>
            <a:pPr lvl="1"/>
            <a:r>
              <a:rPr lang="en-US" dirty="0"/>
              <a:t>Kobayashi, Mol, </a:t>
            </a:r>
            <a:r>
              <a:rPr lang="en-US" dirty="0" err="1"/>
              <a:t>Berkers</a:t>
            </a:r>
            <a:r>
              <a:rPr lang="en-US" dirty="0"/>
              <a:t>, </a:t>
            </a:r>
            <a:r>
              <a:rPr lang="en-US" dirty="0" err="1"/>
              <a:t>Kismihok</a:t>
            </a:r>
            <a:r>
              <a:rPr lang="en-US" dirty="0"/>
              <a:t>, &amp; Hartog, 2017</a:t>
            </a:r>
          </a:p>
          <a:p>
            <a:pPr lvl="1"/>
            <a:r>
              <a:rPr lang="en-US" dirty="0"/>
              <a:t>Banks, </a:t>
            </a:r>
            <a:r>
              <a:rPr lang="en-US" dirty="0" err="1"/>
              <a:t>Woznyj</a:t>
            </a:r>
            <a:r>
              <a:rPr lang="en-US" dirty="0"/>
              <a:t>, </a:t>
            </a:r>
            <a:r>
              <a:rPr lang="en-US" dirty="0" err="1"/>
              <a:t>Wesslen</a:t>
            </a:r>
            <a:r>
              <a:rPr lang="en-US" dirty="0"/>
              <a:t>, &amp; Ross, 2018</a:t>
            </a:r>
          </a:p>
          <a:p>
            <a:pPr lvl="1"/>
            <a:r>
              <a:rPr lang="en-US" dirty="0"/>
              <a:t>McKenny, </a:t>
            </a:r>
            <a:r>
              <a:rPr lang="en-US" dirty="0" err="1"/>
              <a:t>Aguinis</a:t>
            </a:r>
            <a:r>
              <a:rPr lang="en-US" dirty="0"/>
              <a:t>, Short, &amp; Anglin, 2018</a:t>
            </a:r>
          </a:p>
          <a:p>
            <a:pPr lvl="1"/>
            <a:r>
              <a:rPr lang="en-US" dirty="0"/>
              <a:t>Short, </a:t>
            </a:r>
            <a:r>
              <a:rPr lang="en-US" dirty="0" err="1"/>
              <a:t>Broberg</a:t>
            </a:r>
            <a:r>
              <a:rPr lang="en-US" dirty="0"/>
              <a:t>, </a:t>
            </a:r>
            <a:r>
              <a:rPr lang="en-US" dirty="0" err="1"/>
              <a:t>Cogliser</a:t>
            </a:r>
            <a:r>
              <a:rPr lang="en-US" dirty="0"/>
              <a:t>, &amp; Brigham, 2009</a:t>
            </a:r>
          </a:p>
          <a:p>
            <a:pPr lvl="1"/>
            <a:r>
              <a:rPr lang="en-US" dirty="0"/>
              <a:t>Speer, 2018</a:t>
            </a:r>
          </a:p>
          <a:p>
            <a:pPr lvl="1"/>
            <a:r>
              <a:rPr lang="en-US" dirty="0"/>
              <a:t>Pandey &amp; Pandey, 2017</a:t>
            </a:r>
          </a:p>
          <a:p>
            <a:pPr lvl="1"/>
            <a:r>
              <a:rPr lang="en-US" dirty="0"/>
              <a:t>Campion, Campion, Campion, &amp; </a:t>
            </a:r>
            <a:r>
              <a:rPr lang="en-US" dirty="0" err="1"/>
              <a:t>Reider</a:t>
            </a:r>
            <a:r>
              <a:rPr lang="en-US" dirty="0"/>
              <a:t>, 2016</a:t>
            </a:r>
          </a:p>
          <a:p>
            <a:pPr lvl="1"/>
            <a:r>
              <a:rPr lang="en-US" dirty="0"/>
              <a:t>Manning, Prabhakar, &amp; </a:t>
            </a:r>
            <a:r>
              <a:rPr lang="en-US" dirty="0" err="1"/>
              <a:t>Hinrich</a:t>
            </a:r>
            <a:r>
              <a:rPr lang="en-US" dirty="0"/>
              <a:t>, </a:t>
            </a:r>
            <a:r>
              <a:rPr lang="en-US" dirty="0" smtClean="0"/>
              <a:t>2008</a:t>
            </a:r>
            <a:endParaRPr lang="en-US" dirty="0"/>
          </a:p>
        </p:txBody>
      </p:sp>
      <p:sp>
        <p:nvSpPr>
          <p:cNvPr id="3" name="Footer Placeholder 2">
            <a:extLst>
              <a:ext uri="{FF2B5EF4-FFF2-40B4-BE49-F238E27FC236}">
                <a16:creationId xmlns="" xmlns:a16="http://schemas.microsoft.com/office/drawing/2014/main"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4" name="Title 3">
            <a:extLst>
              <a:ext uri="{FF2B5EF4-FFF2-40B4-BE49-F238E27FC236}">
                <a16:creationId xmlns="" xmlns:a16="http://schemas.microsoft.com/office/drawing/2014/main" id="{D651FA9D-F461-455F-935D-DE78285F3476}"/>
              </a:ext>
            </a:extLst>
          </p:cNvPr>
          <p:cNvSpPr>
            <a:spLocks noGrp="1"/>
          </p:cNvSpPr>
          <p:nvPr>
            <p:ph type="title"/>
          </p:nvPr>
        </p:nvSpPr>
        <p:spPr/>
        <p:txBody>
          <a:bodyPr/>
          <a:lstStyle/>
          <a:p>
            <a:r>
              <a:rPr lang="en-US" dirty="0"/>
              <a:t>The </a:t>
            </a:r>
            <a:r>
              <a:rPr lang="en-US" dirty="0" smtClean="0"/>
              <a:t>Last </a:t>
            </a:r>
            <a:r>
              <a:rPr lang="en-US" dirty="0"/>
              <a:t>Slide!</a:t>
            </a:r>
          </a:p>
        </p:txBody>
      </p:sp>
    </p:spTree>
    <p:extLst>
      <p:ext uri="{BB962C8B-B14F-4D97-AF65-F5344CB8AC3E}">
        <p14:creationId xmlns:p14="http://schemas.microsoft.com/office/powerpoint/2010/main" val="23883797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E080B9D1-1665-CB49-B92A-FB09809652CA}"/>
              </a:ext>
            </a:extLst>
          </p:cNvPr>
          <p:cNvSpPr>
            <a:spLocks noGrp="1"/>
          </p:cNvSpPr>
          <p:nvPr>
            <p:ph type="body" sz="quarter" idx="11"/>
          </p:nvPr>
        </p:nvSpPr>
        <p:spPr/>
        <p:txBody>
          <a:bodyPr/>
          <a:lstStyle/>
          <a:p>
            <a:r>
              <a:rPr lang="en-US" dirty="0" smtClean="0"/>
              <a:t>James Meaden			Cory Kind</a:t>
            </a:r>
            <a:endParaRPr lang="en-US" dirty="0"/>
          </a:p>
        </p:txBody>
      </p:sp>
      <p:sp>
        <p:nvSpPr>
          <p:cNvPr id="3" name="Text Placeholder 2">
            <a:extLst>
              <a:ext uri="{FF2B5EF4-FFF2-40B4-BE49-F238E27FC236}">
                <a16:creationId xmlns="" xmlns:a16="http://schemas.microsoft.com/office/drawing/2014/main" id="{FDF21261-550C-7F4F-8F3C-3FAA906FD853}"/>
              </a:ext>
            </a:extLst>
          </p:cNvPr>
          <p:cNvSpPr>
            <a:spLocks noGrp="1"/>
          </p:cNvSpPr>
          <p:nvPr>
            <p:ph type="body" sz="quarter" idx="12"/>
          </p:nvPr>
        </p:nvSpPr>
        <p:spPr/>
        <p:txBody>
          <a:bodyPr/>
          <a:lstStyle/>
          <a:p>
            <a:r>
              <a:rPr lang="en-US" dirty="0" smtClean="0"/>
              <a:t>Research Scientist, SHL		Research Scientist, SHL</a:t>
            </a:r>
            <a:endParaRPr lang="en-US" dirty="0"/>
          </a:p>
        </p:txBody>
      </p:sp>
      <p:sp>
        <p:nvSpPr>
          <p:cNvPr id="4" name="Text Placeholder 3">
            <a:extLst>
              <a:ext uri="{FF2B5EF4-FFF2-40B4-BE49-F238E27FC236}">
                <a16:creationId xmlns="" xmlns:a16="http://schemas.microsoft.com/office/drawing/2014/main" id="{D17CE9E6-D932-D348-B90C-F0E72D0B587C}"/>
              </a:ext>
            </a:extLst>
          </p:cNvPr>
          <p:cNvSpPr>
            <a:spLocks noGrp="1"/>
          </p:cNvSpPr>
          <p:nvPr>
            <p:ph type="body" sz="quarter" idx="13"/>
          </p:nvPr>
        </p:nvSpPr>
        <p:spPr/>
        <p:txBody>
          <a:bodyPr/>
          <a:lstStyle/>
          <a:p>
            <a:r>
              <a:rPr lang="en-US" dirty="0" smtClean="0"/>
              <a:t>571-458-2186			571-458-3458</a:t>
            </a:r>
          </a:p>
        </p:txBody>
      </p:sp>
      <p:sp>
        <p:nvSpPr>
          <p:cNvPr id="5" name="Text Placeholder 4">
            <a:extLst>
              <a:ext uri="{FF2B5EF4-FFF2-40B4-BE49-F238E27FC236}">
                <a16:creationId xmlns="" xmlns:a16="http://schemas.microsoft.com/office/drawing/2014/main" id="{BB8112EB-E1B8-3B44-A467-1801B3DAFD27}"/>
              </a:ext>
            </a:extLst>
          </p:cNvPr>
          <p:cNvSpPr>
            <a:spLocks noGrp="1"/>
          </p:cNvSpPr>
          <p:nvPr>
            <p:ph type="body" sz="quarter" idx="14"/>
          </p:nvPr>
        </p:nvSpPr>
        <p:spPr/>
        <p:txBody>
          <a:bodyPr/>
          <a:lstStyle/>
          <a:p>
            <a:r>
              <a:rPr lang="en-US" dirty="0" smtClean="0">
                <a:solidFill>
                  <a:schemeClr val="bg2"/>
                </a:solidFill>
              </a:rPr>
              <a:t>james.meaden@shl.com</a:t>
            </a:r>
            <a:r>
              <a:rPr lang="en-US" dirty="0" smtClean="0"/>
              <a:t>		cory.kind@shl.com</a:t>
            </a:r>
            <a:endParaRPr lang="en-US" dirty="0"/>
          </a:p>
        </p:txBody>
      </p:sp>
      <p:sp>
        <p:nvSpPr>
          <p:cNvPr id="7" name="Footer Placeholder 6"/>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8514705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C130D9-8FC9-4ED6-AA2D-238C74EBAF03}"/>
              </a:ext>
            </a:extLst>
          </p:cNvPr>
          <p:cNvSpPr>
            <a:spLocks noGrp="1"/>
          </p:cNvSpPr>
          <p:nvPr>
            <p:ph type="title"/>
          </p:nvPr>
        </p:nvSpPr>
        <p:spPr>
          <a:xfrm>
            <a:off x="609600" y="361950"/>
            <a:ext cx="10970683" cy="593869"/>
          </a:xfrm>
        </p:spPr>
        <p:txBody>
          <a:bodyPr/>
          <a:lstStyle/>
          <a:p>
            <a:r>
              <a:rPr lang="en-US" dirty="0"/>
              <a:t>Content Validity</a:t>
            </a:r>
          </a:p>
        </p:txBody>
      </p:sp>
      <p:sp>
        <p:nvSpPr>
          <p:cNvPr id="3" name="Content Placeholder 2">
            <a:extLst>
              <a:ext uri="{FF2B5EF4-FFF2-40B4-BE49-F238E27FC236}">
                <a16:creationId xmlns="" xmlns:a16="http://schemas.microsoft.com/office/drawing/2014/main" id="{1926D8E4-50DC-4B26-8A10-ECA7589FEB05}"/>
              </a:ext>
            </a:extLst>
          </p:cNvPr>
          <p:cNvSpPr>
            <a:spLocks noGrp="1"/>
          </p:cNvSpPr>
          <p:nvPr>
            <p:ph idx="1"/>
          </p:nvPr>
        </p:nvSpPr>
        <p:spPr>
          <a:xfrm>
            <a:off x="426741" y="1055861"/>
            <a:ext cx="5394556" cy="593870"/>
          </a:xfrm>
        </p:spPr>
        <p:txBody>
          <a:bodyPr/>
          <a:lstStyle/>
          <a:p>
            <a:r>
              <a:rPr lang="en-US" sz="1800" dirty="0"/>
              <a:t>Topic model terms – absorption text</a:t>
            </a:r>
          </a:p>
        </p:txBody>
      </p:sp>
      <p:sp>
        <p:nvSpPr>
          <p:cNvPr id="4" name="Footer Placeholder 3">
            <a:extLst>
              <a:ext uri="{FF2B5EF4-FFF2-40B4-BE49-F238E27FC236}">
                <a16:creationId xmlns="" xmlns:a16="http://schemas.microsoft.com/office/drawing/2014/main"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Picture 4"/>
          <p:cNvPicPr>
            <a:picLocks noChangeAspect="1"/>
          </p:cNvPicPr>
          <p:nvPr/>
        </p:nvPicPr>
        <p:blipFill>
          <a:blip r:embed="rId3"/>
          <a:stretch>
            <a:fillRect/>
          </a:stretch>
        </p:blipFill>
        <p:spPr>
          <a:xfrm>
            <a:off x="426741" y="1529767"/>
            <a:ext cx="5669259" cy="2263266"/>
          </a:xfrm>
          <a:prstGeom prst="rect">
            <a:avLst/>
          </a:prstGeom>
        </p:spPr>
      </p:pic>
      <p:sp>
        <p:nvSpPr>
          <p:cNvPr id="7" name="Content Placeholder 2">
            <a:extLst>
              <a:ext uri="{FF2B5EF4-FFF2-40B4-BE49-F238E27FC236}">
                <a16:creationId xmlns="" xmlns:a16="http://schemas.microsoft.com/office/drawing/2014/main" id="{1926D8E4-50DC-4B26-8A10-ECA7589FEB05}"/>
              </a:ext>
            </a:extLst>
          </p:cNvPr>
          <p:cNvSpPr txBox="1">
            <a:spLocks/>
          </p:cNvSpPr>
          <p:nvPr/>
        </p:nvSpPr>
        <p:spPr>
          <a:xfrm>
            <a:off x="6824880" y="959228"/>
            <a:ext cx="5394556" cy="593869"/>
          </a:xfrm>
          <a:prstGeom prst="rect">
            <a:avLst/>
          </a:prstGeom>
        </p:spPr>
        <p:txBody>
          <a:bodyPr/>
          <a:lstStyle>
            <a:lvl1pPr marL="0" indent="0" algn="l" rtl="0" eaLnBrk="1" fontAlgn="base" hangingPunct="1">
              <a:lnSpc>
                <a:spcPct val="110000"/>
              </a:lnSpc>
              <a:spcBef>
                <a:spcPts val="700"/>
              </a:spcBef>
              <a:spcAft>
                <a:spcPct val="0"/>
              </a:spcAft>
              <a:buClr>
                <a:srgbClr val="4D4F53"/>
              </a:buClr>
              <a:buFont typeface="Wingdings" charset="2"/>
              <a:buNone/>
              <a:defRPr sz="2000">
                <a:solidFill>
                  <a:schemeClr val="tx2"/>
                </a:solidFill>
                <a:latin typeface="Arial"/>
                <a:ea typeface="+mn-ea"/>
                <a:cs typeface="Arial"/>
              </a:defRPr>
            </a:lvl1pPr>
            <a:lvl2pPr marL="209550" indent="0" algn="l" rtl="0" eaLnBrk="1" fontAlgn="base" hangingPunct="1">
              <a:lnSpc>
                <a:spcPct val="110000"/>
              </a:lnSpc>
              <a:spcBef>
                <a:spcPts val="700"/>
              </a:spcBef>
              <a:spcAft>
                <a:spcPct val="0"/>
              </a:spcAft>
              <a:buClr>
                <a:srgbClr val="4D4F53"/>
              </a:buClr>
              <a:buFont typeface="Lucida Grande"/>
              <a:buNone/>
              <a:defRPr>
                <a:solidFill>
                  <a:schemeClr val="tx1"/>
                </a:solidFill>
                <a:latin typeface="Arial"/>
                <a:cs typeface="Arial"/>
              </a:defRPr>
            </a:lvl2pPr>
            <a:lvl3pPr marL="400050" indent="0" algn="l" rtl="0" eaLnBrk="1" fontAlgn="base" hangingPunct="1">
              <a:lnSpc>
                <a:spcPct val="110000"/>
              </a:lnSpc>
              <a:spcBef>
                <a:spcPts val="500"/>
              </a:spcBef>
              <a:spcAft>
                <a:spcPct val="0"/>
              </a:spcAft>
              <a:buClr>
                <a:srgbClr val="4D4F53"/>
              </a:buClr>
              <a:buFont typeface="Wingdings" charset="2"/>
              <a:buNone/>
              <a:defRPr sz="1600">
                <a:solidFill>
                  <a:schemeClr val="tx1"/>
                </a:solidFill>
                <a:latin typeface="Arial"/>
                <a:cs typeface="Arial"/>
              </a:defRPr>
            </a:lvl3pPr>
            <a:lvl4pPr marL="595313" indent="0" algn="l" rtl="0" eaLnBrk="1" fontAlgn="base" hangingPunct="1">
              <a:lnSpc>
                <a:spcPct val="110000"/>
              </a:lnSpc>
              <a:spcBef>
                <a:spcPts val="500"/>
              </a:spcBef>
              <a:spcAft>
                <a:spcPct val="0"/>
              </a:spcAft>
              <a:buClr>
                <a:srgbClr val="4D4F53"/>
              </a:buClr>
              <a:buFont typeface="Lucida Grande"/>
              <a:buNone/>
              <a:defRPr sz="1400">
                <a:solidFill>
                  <a:schemeClr val="tx1"/>
                </a:solidFill>
                <a:latin typeface="Arial"/>
                <a:cs typeface="Arial"/>
              </a:defRPr>
            </a:lvl4pPr>
            <a:lvl5pPr marL="790575" indent="0" algn="l" rtl="0" eaLnBrk="1" fontAlgn="base" hangingPunct="1">
              <a:lnSpc>
                <a:spcPct val="110000"/>
              </a:lnSpc>
              <a:spcBef>
                <a:spcPts val="500"/>
              </a:spcBef>
              <a:spcAft>
                <a:spcPct val="0"/>
              </a:spcAft>
              <a:buClr>
                <a:srgbClr val="4D4F53"/>
              </a:buClr>
              <a:buFont typeface="Wingdings" charset="2"/>
              <a:buNone/>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r>
              <a:rPr lang="en-US" sz="1800" kern="0" dirty="0"/>
              <a:t>Topic model terms – enjoyment text</a:t>
            </a:r>
          </a:p>
        </p:txBody>
      </p:sp>
      <p:pic>
        <p:nvPicPr>
          <p:cNvPr id="8" name="Picture 7"/>
          <p:cNvPicPr>
            <a:picLocks noChangeAspect="1"/>
          </p:cNvPicPr>
          <p:nvPr/>
        </p:nvPicPr>
        <p:blipFill>
          <a:blip r:embed="rId4"/>
          <a:stretch>
            <a:fillRect/>
          </a:stretch>
        </p:blipFill>
        <p:spPr>
          <a:xfrm>
            <a:off x="6924363" y="1433136"/>
            <a:ext cx="4448488" cy="2263266"/>
          </a:xfrm>
          <a:prstGeom prst="rect">
            <a:avLst/>
          </a:prstGeom>
        </p:spPr>
      </p:pic>
      <p:sp>
        <p:nvSpPr>
          <p:cNvPr id="6" name="Rectangle 5">
            <a:extLst>
              <a:ext uri="{FF2B5EF4-FFF2-40B4-BE49-F238E27FC236}">
                <a16:creationId xmlns="" xmlns:a16="http://schemas.microsoft.com/office/drawing/2014/main" id="{7E9AF407-6570-4C77-B9BA-5F14EC38486E}"/>
              </a:ext>
            </a:extLst>
          </p:cNvPr>
          <p:cNvSpPr/>
          <p:nvPr/>
        </p:nvSpPr>
        <p:spPr>
          <a:xfrm>
            <a:off x="150908" y="3893076"/>
            <a:ext cx="5631000" cy="1815882"/>
          </a:xfrm>
          <a:prstGeom prst="rect">
            <a:avLst/>
          </a:prstGeom>
        </p:spPr>
        <p:txBody>
          <a:bodyPr wrap="square">
            <a:spAutoFit/>
          </a:bodyPr>
          <a:lstStyle/>
          <a:p>
            <a:pPr marL="285750" indent="-171450" algn="l">
              <a:buFont typeface="Arial" panose="020B0604020202020204" pitchFamily="34" charset="0"/>
              <a:buChar char="•"/>
            </a:pPr>
            <a:r>
              <a:rPr lang="en-US" sz="1400" dirty="0"/>
              <a:t>“Absorption refers to being </a:t>
            </a:r>
            <a:r>
              <a:rPr lang="en-US" sz="1400" b="1" dirty="0">
                <a:solidFill>
                  <a:schemeClr val="accent1"/>
                </a:solidFill>
              </a:rPr>
              <a:t>fully concentrated </a:t>
            </a:r>
            <a:r>
              <a:rPr lang="en-US" sz="1400" dirty="0"/>
              <a:t>and </a:t>
            </a:r>
            <a:r>
              <a:rPr lang="en-US" sz="1400" b="1" dirty="0">
                <a:solidFill>
                  <a:schemeClr val="accent2"/>
                </a:solidFill>
              </a:rPr>
              <a:t>happily engrossed </a:t>
            </a:r>
            <a:r>
              <a:rPr lang="en-US" sz="1400" dirty="0"/>
              <a:t>in one’s work, whereby time passes quickly and one has difficulties with detaching oneself from work” (Schaufeli, 2013)</a:t>
            </a:r>
          </a:p>
          <a:p>
            <a:pPr marL="285750" indent="-171450" algn="l">
              <a:buFont typeface="Arial" panose="020B0604020202020204" pitchFamily="34" charset="0"/>
              <a:buChar char="•"/>
            </a:pPr>
            <a:r>
              <a:rPr lang="en-US" sz="1400" b="1" dirty="0"/>
              <a:t>Evidence of construct deficiency.</a:t>
            </a:r>
          </a:p>
          <a:p>
            <a:pPr marL="285750" indent="-171450" algn="l">
              <a:buFont typeface="Arial" panose="020B0604020202020204" pitchFamily="34" charset="0"/>
              <a:buChar char="•"/>
            </a:pPr>
            <a:r>
              <a:rPr lang="en-US" sz="1400" dirty="0"/>
              <a:t>Open response prompt: </a:t>
            </a:r>
            <a:r>
              <a:rPr lang="en-US" sz="1400" i="1" dirty="0"/>
              <a:t>“When you are working, do you experience </a:t>
            </a:r>
            <a:r>
              <a:rPr lang="en-US" sz="1400" i="1" dirty="0">
                <a:solidFill>
                  <a:schemeClr val="accent1"/>
                </a:solidFill>
              </a:rPr>
              <a:t>time passing quickly or slowly</a:t>
            </a:r>
            <a:r>
              <a:rPr lang="en-US" sz="1400" i="1" dirty="0"/>
              <a:t>? Is it </a:t>
            </a:r>
            <a:r>
              <a:rPr lang="en-US" sz="1400" i="1" dirty="0">
                <a:solidFill>
                  <a:schemeClr val="accent1"/>
                </a:solidFill>
              </a:rPr>
              <a:t>easy to focus </a:t>
            </a:r>
            <a:r>
              <a:rPr lang="en-US" sz="1400" i="1" dirty="0"/>
              <a:t>on your work, or do you get distracted? Please give an example.”</a:t>
            </a:r>
          </a:p>
        </p:txBody>
      </p:sp>
      <p:sp>
        <p:nvSpPr>
          <p:cNvPr id="10" name="Rectangle 9">
            <a:extLst>
              <a:ext uri="{FF2B5EF4-FFF2-40B4-BE49-F238E27FC236}">
                <a16:creationId xmlns="" xmlns:a16="http://schemas.microsoft.com/office/drawing/2014/main" id="{C80817DD-25B1-4E3D-A8D5-57D443553093}"/>
              </a:ext>
            </a:extLst>
          </p:cNvPr>
          <p:cNvSpPr/>
          <p:nvPr/>
        </p:nvSpPr>
        <p:spPr bwMode="auto">
          <a:xfrm>
            <a:off x="1250970" y="1783025"/>
            <a:ext cx="777240" cy="1905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 xmlns:a16="http://schemas.microsoft.com/office/drawing/2014/main" id="{2BF210FE-26E5-4EAA-AB7A-CB353B81E2C2}"/>
              </a:ext>
            </a:extLst>
          </p:cNvPr>
          <p:cNvSpPr/>
          <p:nvPr/>
        </p:nvSpPr>
        <p:spPr bwMode="auto">
          <a:xfrm>
            <a:off x="1250970" y="2157791"/>
            <a:ext cx="777240"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 xmlns:a16="http://schemas.microsoft.com/office/drawing/2014/main" id="{578EBFDB-6448-43EA-A090-71635A93C5E4}"/>
              </a:ext>
            </a:extLst>
          </p:cNvPr>
          <p:cNvSpPr/>
          <p:nvPr/>
        </p:nvSpPr>
        <p:spPr bwMode="auto">
          <a:xfrm>
            <a:off x="2392498" y="2157791"/>
            <a:ext cx="1113991"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 xmlns:a16="http://schemas.microsoft.com/office/drawing/2014/main" id="{C60D7B01-9BE1-4C51-9E96-A6BE45749502}"/>
              </a:ext>
            </a:extLst>
          </p:cNvPr>
          <p:cNvSpPr/>
          <p:nvPr/>
        </p:nvSpPr>
        <p:spPr bwMode="auto">
          <a:xfrm>
            <a:off x="2391119" y="3352948"/>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 xmlns:a16="http://schemas.microsoft.com/office/drawing/2014/main" id="{3811A139-30AE-487E-9070-064C102BBCA3}"/>
              </a:ext>
            </a:extLst>
          </p:cNvPr>
          <p:cNvSpPr/>
          <p:nvPr/>
        </p:nvSpPr>
        <p:spPr bwMode="auto">
          <a:xfrm>
            <a:off x="2391118" y="175925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 xmlns:a16="http://schemas.microsoft.com/office/drawing/2014/main" id="{5D629E7F-636F-4A30-8CE3-D06CFA09DF58}"/>
              </a:ext>
            </a:extLst>
          </p:cNvPr>
          <p:cNvSpPr/>
          <p:nvPr/>
        </p:nvSpPr>
        <p:spPr bwMode="auto">
          <a:xfrm>
            <a:off x="3536968" y="275521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 xmlns:a16="http://schemas.microsoft.com/office/drawing/2014/main" id="{C661F4B5-FDD6-479F-8CF4-A09070C6D5CB}"/>
              </a:ext>
            </a:extLst>
          </p:cNvPr>
          <p:cNvSpPr/>
          <p:nvPr/>
        </p:nvSpPr>
        <p:spPr bwMode="auto">
          <a:xfrm>
            <a:off x="3551098" y="3352948"/>
            <a:ext cx="1121252"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 xmlns:a16="http://schemas.microsoft.com/office/drawing/2014/main" id="{00244A82-6EDF-4342-B870-BDCAF753916A}"/>
              </a:ext>
            </a:extLst>
          </p:cNvPr>
          <p:cNvSpPr/>
          <p:nvPr/>
        </p:nvSpPr>
        <p:spPr bwMode="auto">
          <a:xfrm>
            <a:off x="3536968" y="2157484"/>
            <a:ext cx="777240"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 xmlns:a16="http://schemas.microsoft.com/office/drawing/2014/main" id="{B30EE4B0-5639-4B97-9C6B-24017E3F65AB}"/>
              </a:ext>
            </a:extLst>
          </p:cNvPr>
          <p:cNvSpPr/>
          <p:nvPr/>
        </p:nvSpPr>
        <p:spPr bwMode="auto">
          <a:xfrm>
            <a:off x="4725690" y="1760335"/>
            <a:ext cx="906779"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 xmlns:a16="http://schemas.microsoft.com/office/drawing/2014/main" id="{FC89071B-D8D5-424B-A423-17E5CE9B6F95}"/>
              </a:ext>
            </a:extLst>
          </p:cNvPr>
          <p:cNvSpPr/>
          <p:nvPr/>
        </p:nvSpPr>
        <p:spPr bwMode="auto">
          <a:xfrm>
            <a:off x="1247159" y="2599057"/>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 xmlns:a16="http://schemas.microsoft.com/office/drawing/2014/main" id="{C23B3464-1D91-4399-BD9B-A259020B47A3}"/>
              </a:ext>
            </a:extLst>
          </p:cNvPr>
          <p:cNvSpPr/>
          <p:nvPr/>
        </p:nvSpPr>
        <p:spPr bwMode="auto">
          <a:xfrm>
            <a:off x="3551098" y="3592660"/>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 xmlns:a16="http://schemas.microsoft.com/office/drawing/2014/main" id="{B2D494ED-B290-4E8D-88CF-195DB695E01D}"/>
              </a:ext>
            </a:extLst>
          </p:cNvPr>
          <p:cNvSpPr/>
          <p:nvPr/>
        </p:nvSpPr>
        <p:spPr>
          <a:xfrm>
            <a:off x="6734487" y="3893076"/>
            <a:ext cx="4638364" cy="1600438"/>
          </a:xfrm>
          <a:prstGeom prst="rect">
            <a:avLst/>
          </a:prstGeom>
        </p:spPr>
        <p:txBody>
          <a:bodyPr wrap="square">
            <a:spAutoFit/>
          </a:bodyPr>
          <a:lstStyle/>
          <a:p>
            <a:pPr marL="285750" indent="-171450" algn="l">
              <a:buFont typeface="Arial" panose="020B0604020202020204" pitchFamily="34" charset="0"/>
              <a:buChar char="•"/>
            </a:pPr>
            <a:r>
              <a:rPr lang="en-US" sz="1400" b="1" dirty="0"/>
              <a:t>Topic 1</a:t>
            </a:r>
            <a:r>
              <a:rPr lang="en-US" sz="1400" dirty="0"/>
              <a:t>: able, learn, new, everyday; flexible, hours</a:t>
            </a:r>
          </a:p>
          <a:p>
            <a:pPr marL="285750" indent="-171450" algn="l">
              <a:buFont typeface="Arial" panose="020B0604020202020204" pitchFamily="34" charset="0"/>
              <a:buChar char="•"/>
            </a:pPr>
            <a:r>
              <a:rPr lang="en-US" sz="1400" b="1" dirty="0"/>
              <a:t>Topic 2</a:t>
            </a:r>
            <a:r>
              <a:rPr lang="en-US" sz="1400" dirty="0"/>
              <a:t>: ?</a:t>
            </a:r>
          </a:p>
          <a:p>
            <a:pPr marL="285750" indent="-171450" algn="l">
              <a:buFont typeface="Arial" panose="020B0604020202020204" pitchFamily="34" charset="0"/>
              <a:buChar char="•"/>
            </a:pPr>
            <a:r>
              <a:rPr lang="en-US" sz="1400" b="1" dirty="0"/>
              <a:t>Topic 3</a:t>
            </a:r>
            <a:r>
              <a:rPr lang="en-US" sz="1400" dirty="0"/>
              <a:t>: helping, people, customers</a:t>
            </a:r>
          </a:p>
          <a:p>
            <a:pPr marL="285750" indent="-171450" algn="l">
              <a:buFont typeface="Arial" panose="020B0604020202020204" pitchFamily="34" charset="0"/>
              <a:buChar char="•"/>
            </a:pPr>
            <a:r>
              <a:rPr lang="en-US" sz="1400" dirty="0"/>
              <a:t>Evidence of drivers of job satisfaction: learning, flexible hours; helping people/customers</a:t>
            </a:r>
          </a:p>
          <a:p>
            <a:pPr marL="285750" indent="-171450" algn="l">
              <a:buFont typeface="Arial" panose="020B0604020202020204" pitchFamily="34" charset="0"/>
              <a:buChar char="•"/>
            </a:pPr>
            <a:r>
              <a:rPr lang="en-US" sz="1400" dirty="0"/>
              <a:t>Open response prompt: </a:t>
            </a:r>
            <a:r>
              <a:rPr lang="en-US" sz="1400" i="1" dirty="0"/>
              <a:t>“What do you like most about your job?”</a:t>
            </a:r>
          </a:p>
        </p:txBody>
      </p:sp>
    </p:spTree>
    <p:extLst>
      <p:ext uri="{BB962C8B-B14F-4D97-AF65-F5344CB8AC3E}">
        <p14:creationId xmlns:p14="http://schemas.microsoft.com/office/powerpoint/2010/main" val="40900859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197192-0D25-47E8-9A19-C59270F2799E}"/>
              </a:ext>
            </a:extLst>
          </p:cNvPr>
          <p:cNvSpPr>
            <a:spLocks noGrp="1"/>
          </p:cNvSpPr>
          <p:nvPr>
            <p:ph type="title"/>
          </p:nvPr>
        </p:nvSpPr>
        <p:spPr/>
        <p:txBody>
          <a:bodyPr/>
          <a:lstStyle/>
          <a:p>
            <a:r>
              <a:rPr lang="en-US" dirty="0"/>
              <a:t>Categorization of Common Text Analysis Techniques</a:t>
            </a:r>
          </a:p>
        </p:txBody>
      </p:sp>
      <p:pic>
        <p:nvPicPr>
          <p:cNvPr id="5" name="Content Placeholder 4">
            <a:extLst>
              <a:ext uri="{FF2B5EF4-FFF2-40B4-BE49-F238E27FC236}">
                <a16:creationId xmlns="" xmlns:a16="http://schemas.microsoft.com/office/drawing/2014/main" id="{C4B0F38C-45B8-4D0E-8FB0-61CFFD036001}"/>
              </a:ext>
            </a:extLst>
          </p:cNvPr>
          <p:cNvPicPr>
            <a:picLocks noGrp="1" noChangeAspect="1"/>
          </p:cNvPicPr>
          <p:nvPr>
            <p:ph idx="1"/>
          </p:nvPr>
        </p:nvPicPr>
        <p:blipFill>
          <a:blip r:embed="rId3"/>
          <a:stretch>
            <a:fillRect/>
          </a:stretch>
        </p:blipFill>
        <p:spPr>
          <a:xfrm>
            <a:off x="2352747" y="1744310"/>
            <a:ext cx="6452836" cy="4666274"/>
          </a:xfrm>
          <a:prstGeom prst="rect">
            <a:avLst/>
          </a:prstGeom>
        </p:spPr>
      </p:pic>
      <p:sp>
        <p:nvSpPr>
          <p:cNvPr id="4" name="Footer Placeholder 3">
            <a:extLst>
              <a:ext uri="{FF2B5EF4-FFF2-40B4-BE49-F238E27FC236}">
                <a16:creationId xmlns="" xmlns:a16="http://schemas.microsoft.com/office/drawing/2014/main" id="{ACE50616-D664-44D3-9977-F62A139438EE}"/>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6" name="TextBox 5">
            <a:extLst>
              <a:ext uri="{FF2B5EF4-FFF2-40B4-BE49-F238E27FC236}">
                <a16:creationId xmlns="" xmlns:a16="http://schemas.microsoft.com/office/drawing/2014/main" id="{3B12221E-2593-46CB-94D8-B646DBA0A469}"/>
              </a:ext>
            </a:extLst>
          </p:cNvPr>
          <p:cNvSpPr txBox="1"/>
          <p:nvPr/>
        </p:nvSpPr>
        <p:spPr bwMode="auto">
          <a:xfrm>
            <a:off x="716972" y="1339020"/>
            <a:ext cx="4977245"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From Banks, </a:t>
            </a:r>
            <a:r>
              <a:rPr lang="en-US" dirty="0" err="1">
                <a:solidFill>
                  <a:schemeClr val="tx2"/>
                </a:solidFill>
              </a:rPr>
              <a:t>Woznyj</a:t>
            </a:r>
            <a:r>
              <a:rPr lang="en-US" dirty="0">
                <a:solidFill>
                  <a:schemeClr val="tx2"/>
                </a:solidFill>
              </a:rPr>
              <a:t>, </a:t>
            </a:r>
            <a:r>
              <a:rPr lang="en-US" dirty="0" err="1">
                <a:solidFill>
                  <a:schemeClr val="tx2"/>
                </a:solidFill>
              </a:rPr>
              <a:t>Wesslen</a:t>
            </a:r>
            <a:r>
              <a:rPr lang="en-US" dirty="0">
                <a:solidFill>
                  <a:schemeClr val="tx2"/>
                </a:solidFill>
              </a:rPr>
              <a:t>, &amp; Ross (2018)</a:t>
            </a:r>
          </a:p>
        </p:txBody>
      </p:sp>
    </p:spTree>
    <p:extLst>
      <p:ext uri="{BB962C8B-B14F-4D97-AF65-F5344CB8AC3E}">
        <p14:creationId xmlns:p14="http://schemas.microsoft.com/office/powerpoint/2010/main" val="23409902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HL Corporate PPT Template">
  <a:themeElements>
    <a:clrScheme name="SHL">
      <a:dk1>
        <a:srgbClr val="231F20"/>
      </a:dk1>
      <a:lt1>
        <a:srgbClr val="FFFFFF"/>
      </a:lt1>
      <a:dk2>
        <a:srgbClr val="5B6770"/>
      </a:dk2>
      <a:lt2>
        <a:srgbClr val="FFFFFF"/>
      </a:lt2>
      <a:accent1>
        <a:srgbClr val="78D64B"/>
      </a:accent1>
      <a:accent2>
        <a:srgbClr val="00B2E3"/>
      </a:accent2>
      <a:accent3>
        <a:srgbClr val="006072"/>
      </a:accent3>
      <a:accent4>
        <a:srgbClr val="3BD4AE"/>
      </a:accent4>
      <a:accent5>
        <a:srgbClr val="655DC6"/>
      </a:accent5>
      <a:accent6>
        <a:srgbClr val="FF8300"/>
      </a:accent6>
      <a:hlink>
        <a:srgbClr val="000000"/>
      </a:hlink>
      <a:folHlink>
        <a:srgbClr val="000000"/>
      </a:folHlink>
    </a:clrScheme>
    <a:fontScheme name="SHL backup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_Widescreen" id="{B03758DB-22D3-E149-9D78-25BBD9ACABFE}" vid="{663A0D88-B7E6-F943-9062-C4DD14302D0F}"/>
    </a:ext>
  </a:extLst>
</a:theme>
</file>

<file path=ppt/theme/theme2.xml><?xml version="1.0" encoding="utf-8"?>
<a:theme xmlns:a="http://schemas.openxmlformats.org/drawingml/2006/main" name="1_SHL Corporate PPT Template">
  <a:themeElements>
    <a:clrScheme name="SHL">
      <a:dk1>
        <a:srgbClr val="231F20"/>
      </a:dk1>
      <a:lt1>
        <a:srgbClr val="FFFFFF"/>
      </a:lt1>
      <a:dk2>
        <a:srgbClr val="5B6770"/>
      </a:dk2>
      <a:lt2>
        <a:srgbClr val="E4DFDA"/>
      </a:lt2>
      <a:accent1>
        <a:srgbClr val="78D64B"/>
      </a:accent1>
      <a:accent2>
        <a:srgbClr val="00B2E3"/>
      </a:accent2>
      <a:accent3>
        <a:srgbClr val="006072"/>
      </a:accent3>
      <a:accent4>
        <a:srgbClr val="3BD4AE"/>
      </a:accent4>
      <a:accent5>
        <a:srgbClr val="655DC6"/>
      </a:accent5>
      <a:accent6>
        <a:srgbClr val="FF8300"/>
      </a:accent6>
      <a:hlink>
        <a:srgbClr val="000000"/>
      </a:hlink>
      <a:folHlink>
        <a:srgbClr val="000000"/>
      </a:folHlink>
    </a:clrScheme>
    <a:fontScheme name="SHL backup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 id="{9CE66747-49D8-384C-B21B-A531E831F3C0}" vid="{888CD964-815A-3C42-AE76-6ABF8E562406}"/>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A4269394864B46A1B2B86F52AA6C59" ma:contentTypeVersion="1" ma:contentTypeDescription="Create a new document." ma:contentTypeScope="" ma:versionID="c2b234655ee49edfc2c8f7c90f830ed6">
  <xsd:schema xmlns:xsd="http://www.w3.org/2001/XMLSchema" xmlns:xs="http://www.w3.org/2001/XMLSchema" xmlns:p="http://schemas.microsoft.com/office/2006/metadata/properties" xmlns:ns2="06e60056-9b5b-4e48-b942-adc53a77625e" targetNamespace="http://schemas.microsoft.com/office/2006/metadata/properties" ma:root="true" ma:fieldsID="c46ec715ca24da0aad53dc0edde951a7" ns2:_="">
    <xsd:import namespace="06e60056-9b5b-4e48-b942-adc53a77625e"/>
    <xsd:element name="properties">
      <xsd:complexType>
        <xsd:sequence>
          <xsd:element name="documentManagement">
            <xsd:complexType>
              <xsd:all>
                <xsd:element ref="ns2:Document_x0020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e60056-9b5b-4e48-b942-adc53a77625e" elementFormDefault="qualified">
    <xsd:import namespace="http://schemas.microsoft.com/office/2006/documentManagement/types"/>
    <xsd:import namespace="http://schemas.microsoft.com/office/infopath/2007/PartnerControls"/>
    <xsd:element name="Document_x0020_Category" ma:index="8" nillable="true" ma:displayName="Document Category" ma:format="Dropdown" ma:internalName="Document_x0020_Category">
      <xsd:simpleType>
        <xsd:restriction base="dms:Choice">
          <xsd:enumeration value="Corporate Messaging"/>
          <xsd:enumeration value="How Tos"/>
          <xsd:enumeration value="Social media Images"/>
          <xsd:enumeration value="Templates"/>
          <xsd:enumeration value="Visual Identity Resources"/>
          <xsd:enumeration value="Company Letterhead"/>
          <xsd:enumeration value="Photography"/>
          <xsd:enumeration value="Log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_x0020_Category xmlns="06e60056-9b5b-4e48-b942-adc53a77625e">Templates</Document_x0020_Category>
  </documentManagement>
</p:properties>
</file>

<file path=customXml/itemProps1.xml><?xml version="1.0" encoding="utf-8"?>
<ds:datastoreItem xmlns:ds="http://schemas.openxmlformats.org/officeDocument/2006/customXml" ds:itemID="{8761048C-E15F-4B82-8AA4-BFCF3F38B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e60056-9b5b-4e48-b942-adc53a776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D1EA56-D53F-4268-99CA-86FA40E3274A}">
  <ds:schemaRefs>
    <ds:schemaRef ds:uri="http://schemas.microsoft.com/sharepoint/v3/contenttype/forms"/>
  </ds:schemaRefs>
</ds:datastoreItem>
</file>

<file path=customXml/itemProps3.xml><?xml version="1.0" encoding="utf-8"?>
<ds:datastoreItem xmlns:ds="http://schemas.openxmlformats.org/officeDocument/2006/customXml" ds:itemID="{8E2BB140-B780-44C0-A8AF-0E7CA335375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6e60056-9b5b-4e48-b942-adc53a77625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29458</TotalTime>
  <Words>11437</Words>
  <Application>Microsoft Office PowerPoint</Application>
  <PresentationFormat>Widescreen</PresentationFormat>
  <Paragraphs>1197</Paragraphs>
  <Slides>99</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99</vt:i4>
      </vt:variant>
    </vt:vector>
  </HeadingPairs>
  <TitlesOfParts>
    <vt:vector size="108" baseType="lpstr">
      <vt:lpstr>Arial</vt:lpstr>
      <vt:lpstr>Arial Black</vt:lpstr>
      <vt:lpstr>Calibri</vt:lpstr>
      <vt:lpstr>Georgia</vt:lpstr>
      <vt:lpstr>Lucida Grande</vt:lpstr>
      <vt:lpstr>Times New Roman</vt:lpstr>
      <vt:lpstr>Wingdings</vt:lpstr>
      <vt:lpstr>SHL Corporate PPT Template</vt:lpstr>
      <vt:lpstr>1_SHL Corporate PPT Template</vt:lpstr>
      <vt:lpstr>PowerPoint Presentation</vt:lpstr>
      <vt:lpstr>PowerPoint Presentation</vt:lpstr>
      <vt:lpstr>The NLP Revolution</vt:lpstr>
      <vt:lpstr>The Majority of HR Data is Unstructured</vt:lpstr>
      <vt:lpstr>Language and Text in the Development of Psychology</vt:lpstr>
      <vt:lpstr>Growing Interest in Text Analysis &amp; NLP in I/O </vt:lpstr>
      <vt:lpstr>Agenda</vt:lpstr>
      <vt:lpstr>PowerPoint Presentation</vt:lpstr>
      <vt:lpstr>NLP, Text Analysis, &amp; Text Mining – What’s the Difference?</vt:lpstr>
      <vt:lpstr>The Evolution of NLP</vt:lpstr>
      <vt:lpstr>Text can come from many sources</vt:lpstr>
      <vt:lpstr>Text as Data from Human Sensors</vt:lpstr>
      <vt:lpstr>For the Purposes of this Session</vt:lpstr>
      <vt:lpstr>NLP is a Growing Capability within I/O</vt:lpstr>
      <vt:lpstr>Opportunities Come with Challenges</vt:lpstr>
      <vt:lpstr>Agenda</vt:lpstr>
      <vt:lpstr>PowerPoint Presentation</vt:lpstr>
      <vt:lpstr>Overview</vt:lpstr>
      <vt:lpstr>Relevant Articles</vt:lpstr>
      <vt:lpstr>Key Takeaways</vt:lpstr>
      <vt:lpstr>Key Takeaway 1: Reliability</vt:lpstr>
      <vt:lpstr>Reliability Options with Text Analysis</vt:lpstr>
      <vt:lpstr>Key Takeaway 2: Validity</vt:lpstr>
      <vt:lpstr>Enhancing Construct Validity When Using CATA (Short et al., 2010)</vt:lpstr>
      <vt:lpstr>Applying Traditional Validity Measures to Text</vt:lpstr>
      <vt:lpstr>Key Takeaway 3: Unique Benefits</vt:lpstr>
      <vt:lpstr>Key Takeaway 4: Two Research Purposes (Pandey &amp; Pandey, 2017)</vt:lpstr>
      <vt:lpstr>Why Haven’t We Used Text? Perspective From the Literature</vt:lpstr>
      <vt:lpstr>Example Studies</vt:lpstr>
      <vt:lpstr>PowerPoint Presentation</vt:lpstr>
      <vt:lpstr>Agenda</vt:lpstr>
      <vt:lpstr>PowerPoint Presentation</vt:lpstr>
      <vt:lpstr>Goals for this Section</vt:lpstr>
      <vt:lpstr>Text Analysis &amp; NLP Process</vt:lpstr>
      <vt:lpstr>Section Overview</vt:lpstr>
      <vt:lpstr>PowerPoint Presentation</vt:lpstr>
      <vt:lpstr>Why are we considering this?</vt:lpstr>
      <vt:lpstr>Key Activities in Step 1</vt:lpstr>
      <vt:lpstr>Activity 6: Considerations for Data Requirements</vt:lpstr>
      <vt:lpstr>Activity 7: Risk Considerations</vt:lpstr>
      <vt:lpstr>Activity 7: SHL Algorithmic Risk Framework</vt:lpstr>
      <vt:lpstr>Key Activities in Step 1 – Our Example</vt:lpstr>
      <vt:lpstr>PowerPoint Presentation</vt:lpstr>
      <vt:lpstr>Obtaining Data</vt:lpstr>
      <vt:lpstr>Option A: The Right Data Already Exists</vt:lpstr>
      <vt:lpstr>Option B: The Right Data Needs to Be Collected</vt:lpstr>
      <vt:lpstr>Key Considerations (Data Needs to Be Collected)</vt:lpstr>
      <vt:lpstr>Data Storage</vt:lpstr>
      <vt:lpstr>Good Practices for Data Storage</vt:lpstr>
      <vt:lpstr>Data Management</vt:lpstr>
      <vt:lpstr>PowerPoint Presentation</vt:lpstr>
      <vt:lpstr>Data Cleaning</vt:lpstr>
      <vt:lpstr>Good Practices for Data Cleaning</vt:lpstr>
      <vt:lpstr>Example Cleaning Steps</vt:lpstr>
      <vt:lpstr>Key Considerations (Data Cleaning)</vt:lpstr>
      <vt:lpstr>PowerPoint Presentation</vt:lpstr>
      <vt:lpstr>PowerPoint Presentation</vt:lpstr>
      <vt:lpstr>Transformation</vt:lpstr>
      <vt:lpstr>Strategies for Dimension Reduction</vt:lpstr>
      <vt:lpstr>Key Considerations (Transformation)</vt:lpstr>
      <vt:lpstr>Code Example</vt:lpstr>
      <vt:lpstr>Different Cleaning Steps Create Different Matrices</vt:lpstr>
      <vt:lpstr>PowerPoint Presentation</vt:lpstr>
      <vt:lpstr>Text Analysis - an Iterative Approach</vt:lpstr>
      <vt:lpstr>Supervised &amp; Unsupervised Learning</vt:lpstr>
      <vt:lpstr>Supervised &amp; Unsupervised Methods in Text Analysis</vt:lpstr>
      <vt:lpstr>Common Use Cases of NLP for Talent Data </vt:lpstr>
      <vt:lpstr>Importance of Cross-Validation</vt:lpstr>
      <vt:lpstr>Key Considerations (Analyses)</vt:lpstr>
      <vt:lpstr>Code Example: Unsupervised (Topic Modeling)</vt:lpstr>
      <vt:lpstr>Code Example: Unsupervised (Topic Modeling)</vt:lpstr>
      <vt:lpstr>Code Example: Supervised Learning (Linear Regression)</vt:lpstr>
      <vt:lpstr>Code Example: Supervised Learning (Linear Regression)</vt:lpstr>
      <vt:lpstr>PowerPoint Presentation</vt:lpstr>
      <vt:lpstr>PowerPoint Presentation</vt:lpstr>
      <vt:lpstr>Interpretation &amp; Validation</vt:lpstr>
      <vt:lpstr>Reliability</vt:lpstr>
      <vt:lpstr>Two Methods for Calculating Reliability of Text Measures</vt:lpstr>
      <vt:lpstr>Validity</vt:lpstr>
      <vt:lpstr>Bias &amp; Adverse Impact</vt:lpstr>
      <vt:lpstr>Key Considerations (Interpretation &amp; Validation)</vt:lpstr>
      <vt:lpstr>Content Validity</vt:lpstr>
      <vt:lpstr>Criterion Validity</vt:lpstr>
      <vt:lpstr>Construct Validity</vt:lpstr>
      <vt:lpstr>Agenda</vt:lpstr>
      <vt:lpstr>PowerPoint Presentation</vt:lpstr>
      <vt:lpstr>Examples of NLP in HR</vt:lpstr>
      <vt:lpstr>Job Description Text</vt:lpstr>
      <vt:lpstr>Application Text</vt:lpstr>
      <vt:lpstr>Assessment Text</vt:lpstr>
      <vt:lpstr>Survey Text</vt:lpstr>
      <vt:lpstr>Performance Text</vt:lpstr>
      <vt:lpstr>PowerPoint Presentation</vt:lpstr>
      <vt:lpstr>There is a Growing Interest in NLP in I/O Psychology…</vt:lpstr>
      <vt:lpstr>Recommended Resources</vt:lpstr>
      <vt:lpstr>The Last Slide!</vt:lpstr>
      <vt:lpstr>PowerPoint Presentation</vt:lpstr>
      <vt:lpstr>Content Validity</vt:lpstr>
      <vt:lpstr>Categorization of Common Text Analysis Techniques</vt:lpstr>
    </vt:vector>
  </TitlesOfParts>
  <Company>CEB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Meaden, James</dc:creator>
  <cp:lastModifiedBy>Kind, Cory</cp:lastModifiedBy>
  <cp:revision>228</cp:revision>
  <cp:lastPrinted>2017-05-25T18:35:36Z</cp:lastPrinted>
  <dcterms:created xsi:type="dcterms:W3CDTF">2019-02-04T14:05:00Z</dcterms:created>
  <dcterms:modified xsi:type="dcterms:W3CDTF">2019-04-05T15:10:29Z</dcterms:modified>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0x01010041A4269394864B46A1B2B86F52AA6C59</vt:lpwstr>
  </property>
  <property fmtid="{D5CDD505-2E9C-101B-9397-08002B2CF9AE}" pid="3" name="_dlc_DocIdItemGuid">
    <vt:lpwstr>b0995fae-f595-4fc1-8d52-01c53cdc800a</vt:lpwstr>
  </property>
  <property fmtid="{D5CDD505-2E9C-101B-9397-08002B2CF9AE}" pid="4" name="Language">
    <vt:lpwstr>1;#US English|9d677870-f511-4071-ab1b-ca1eb5157a5e</vt:lpwstr>
  </property>
  <property fmtid="{D5CDD505-2E9C-101B-9397-08002B2CF9AE}" pid="5" name="Collateral Type">
    <vt:lpwstr>6;#Pitch Decks and Presentations|7c6fd26f-7f5d-4ed3-92ef-debf8b96aed4</vt:lpwstr>
  </property>
  <property fmtid="{D5CDD505-2E9C-101B-9397-08002B2CF9AE}" pid="6" name="Sales Cycle">
    <vt:lpwstr>7;#2) Engage|9025ac05-3f2a-4a1e-9519-751bcbe2e429</vt:lpwstr>
  </property>
</Properties>
</file>